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0" r:id="rId1"/>
  </p:sldMasterIdLst>
  <p:notesMasterIdLst>
    <p:notesMasterId r:id="rId63"/>
  </p:notesMasterIdLst>
  <p:sldIdLst>
    <p:sldId id="256" r:id="rId2"/>
    <p:sldId id="259" r:id="rId3"/>
    <p:sldId id="257" r:id="rId4"/>
    <p:sldId id="261" r:id="rId5"/>
    <p:sldId id="260" r:id="rId6"/>
    <p:sldId id="262" r:id="rId7"/>
    <p:sldId id="310" r:id="rId8"/>
    <p:sldId id="264" r:id="rId9"/>
    <p:sldId id="258" r:id="rId10"/>
    <p:sldId id="267" r:id="rId11"/>
    <p:sldId id="265" r:id="rId12"/>
    <p:sldId id="268" r:id="rId13"/>
    <p:sldId id="271" r:id="rId14"/>
    <p:sldId id="270" r:id="rId15"/>
    <p:sldId id="302" r:id="rId16"/>
    <p:sldId id="269" r:id="rId17"/>
    <p:sldId id="272" r:id="rId18"/>
    <p:sldId id="273" r:id="rId19"/>
    <p:sldId id="274" r:id="rId20"/>
    <p:sldId id="275" r:id="rId21"/>
    <p:sldId id="285" r:id="rId22"/>
    <p:sldId id="266" r:id="rId23"/>
    <p:sldId id="277" r:id="rId24"/>
    <p:sldId id="278" r:id="rId25"/>
    <p:sldId id="279" r:id="rId26"/>
    <p:sldId id="280" r:id="rId27"/>
    <p:sldId id="303" r:id="rId28"/>
    <p:sldId id="304" r:id="rId29"/>
    <p:sldId id="308" r:id="rId30"/>
    <p:sldId id="307" r:id="rId31"/>
    <p:sldId id="306" r:id="rId32"/>
    <p:sldId id="309" r:id="rId33"/>
    <p:sldId id="286" r:id="rId34"/>
    <p:sldId id="289" r:id="rId35"/>
    <p:sldId id="288" r:id="rId36"/>
    <p:sldId id="287" r:id="rId37"/>
    <p:sldId id="290" r:id="rId38"/>
    <p:sldId id="312" r:id="rId39"/>
    <p:sldId id="314" r:id="rId40"/>
    <p:sldId id="313" r:id="rId41"/>
    <p:sldId id="316" r:id="rId42"/>
    <p:sldId id="315" r:id="rId43"/>
    <p:sldId id="317" r:id="rId44"/>
    <p:sldId id="318" r:id="rId45"/>
    <p:sldId id="284" r:id="rId46"/>
    <p:sldId id="281" r:id="rId47"/>
    <p:sldId id="282" r:id="rId48"/>
    <p:sldId id="283" r:id="rId49"/>
    <p:sldId id="291" r:id="rId50"/>
    <p:sldId id="292" r:id="rId51"/>
    <p:sldId id="293" r:id="rId52"/>
    <p:sldId id="294" r:id="rId53"/>
    <p:sldId id="296" r:id="rId54"/>
    <p:sldId id="295" r:id="rId55"/>
    <p:sldId id="297" r:id="rId56"/>
    <p:sldId id="298" r:id="rId57"/>
    <p:sldId id="299" r:id="rId58"/>
    <p:sldId id="301" r:id="rId59"/>
    <p:sldId id="300" r:id="rId60"/>
    <p:sldId id="276" r:id="rId61"/>
    <p:sldId id="311"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and Background" id="{FDD83A0B-C3E9-224D-AF87-56E326F18F91}">
          <p14:sldIdLst>
            <p14:sldId id="256"/>
            <p14:sldId id="259"/>
            <p14:sldId id="257"/>
            <p14:sldId id="261"/>
            <p14:sldId id="260"/>
            <p14:sldId id="262"/>
            <p14:sldId id="310"/>
          </p14:sldIdLst>
        </p14:section>
        <p14:section name="RMarkdown Basics" id="{495CD5FE-EA15-724B-ADD0-710B578B7A80}">
          <p14:sldIdLst>
            <p14:sldId id="264"/>
            <p14:sldId id="258"/>
            <p14:sldId id="267"/>
            <p14:sldId id="265"/>
            <p14:sldId id="268"/>
            <p14:sldId id="271"/>
            <p14:sldId id="270"/>
            <p14:sldId id="302"/>
            <p14:sldId id="269"/>
            <p14:sldId id="272"/>
            <p14:sldId id="273"/>
            <p14:sldId id="274"/>
            <p14:sldId id="275"/>
          </p14:sldIdLst>
        </p14:section>
        <p14:section name="Inserting Code" id="{9C798E06-AB6F-D240-989D-202F60928959}">
          <p14:sldIdLst>
            <p14:sldId id="285"/>
            <p14:sldId id="266"/>
            <p14:sldId id="277"/>
            <p14:sldId id="278"/>
            <p14:sldId id="279"/>
            <p14:sldId id="280"/>
            <p14:sldId id="303"/>
          </p14:sldIdLst>
        </p14:section>
        <p14:section name="Printing Outlines" id="{6743E880-D85F-7543-BFC3-0D713367F7F4}">
          <p14:sldIdLst>
            <p14:sldId id="304"/>
            <p14:sldId id="308"/>
            <p14:sldId id="307"/>
            <p14:sldId id="306"/>
            <p14:sldId id="309"/>
          </p14:sldIdLst>
        </p14:section>
        <p14:section name="Printing Tables" id="{0B54BFEE-0A64-7F4D-AC5D-F04DB710F4A6}">
          <p14:sldIdLst>
            <p14:sldId id="286"/>
            <p14:sldId id="289"/>
            <p14:sldId id="288"/>
            <p14:sldId id="287"/>
            <p14:sldId id="290"/>
          </p14:sldIdLst>
        </p14:section>
        <p14:section name="Flexdashboard" id="{CA126053-9865-ED42-B8C5-7505B58ED8A2}">
          <p14:sldIdLst>
            <p14:sldId id="312"/>
            <p14:sldId id="314"/>
            <p14:sldId id="313"/>
            <p14:sldId id="316"/>
            <p14:sldId id="315"/>
            <p14:sldId id="317"/>
            <p14:sldId id="318"/>
          </p14:sldIdLst>
        </p14:section>
        <p14:section name="Other Languages" id="{39DD30BA-0762-B347-B436-99C4F675278E}">
          <p14:sldIdLst>
            <p14:sldId id="284"/>
            <p14:sldId id="281"/>
            <p14:sldId id="282"/>
            <p14:sldId id="283"/>
          </p14:sldIdLst>
        </p14:section>
        <p14:section name="Advanced Plots" id="{EBD09751-2CFE-054F-83F5-FCAC47E01295}">
          <p14:sldIdLst>
            <p14:sldId id="291"/>
            <p14:sldId id="292"/>
            <p14:sldId id="293"/>
            <p14:sldId id="294"/>
            <p14:sldId id="296"/>
            <p14:sldId id="295"/>
          </p14:sldIdLst>
        </p14:section>
        <p14:section name="Next Steps" id="{B1D320D2-BBFA-8845-BBEF-031A3AD198A0}">
          <p14:sldIdLst>
            <p14:sldId id="297"/>
            <p14:sldId id="298"/>
            <p14:sldId id="299"/>
            <p14:sldId id="301"/>
            <p14:sldId id="300"/>
          </p14:sldIdLst>
        </p14:section>
        <p14:section name="Additional Resources" id="{6AAB60EE-13B3-E248-ACCD-0C5A1A84F479}">
          <p14:sldIdLst>
            <p14:sldId id="276"/>
            <p14:sldId id="31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61"/>
    <p:restoredTop sz="87483"/>
  </p:normalViewPr>
  <p:slideViewPr>
    <p:cSldViewPr snapToGrid="0" snapToObjects="1">
      <p:cViewPr varScale="1">
        <p:scale>
          <a:sx n="107" d="100"/>
          <a:sy n="107" d="100"/>
        </p:scale>
        <p:origin x="1536" y="176"/>
      </p:cViewPr>
      <p:guideLst/>
    </p:cSldViewPr>
  </p:slideViewPr>
  <p:notesTextViewPr>
    <p:cViewPr>
      <p:scale>
        <a:sx n="95" d="100"/>
        <a:sy n="9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2E5741-8B5C-014E-AB8B-79D7E207D2BC}" type="datetimeFigureOut">
              <a:rPr lang="en-US" smtClean="0"/>
              <a:t>3/26/21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B01A5-D49F-2844-956F-7E7C46755339}" type="slidenum">
              <a:rPr lang="en-US" smtClean="0"/>
              <a:t>‹#›</a:t>
            </a:fld>
            <a:endParaRPr lang="en-US"/>
          </a:p>
        </p:txBody>
      </p:sp>
    </p:spTree>
    <p:extLst>
      <p:ext uri="{BB962C8B-B14F-4D97-AF65-F5344CB8AC3E}">
        <p14:creationId xmlns:p14="http://schemas.microsoft.com/office/powerpoint/2010/main" val="1244074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a:t>
            </a:fld>
            <a:endParaRPr lang="en-US"/>
          </a:p>
        </p:txBody>
      </p:sp>
    </p:spTree>
    <p:extLst>
      <p:ext uri="{BB962C8B-B14F-4D97-AF65-F5344CB8AC3E}">
        <p14:creationId xmlns:p14="http://schemas.microsoft.com/office/powerpoint/2010/main" val="1014838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16</a:t>
            </a:fld>
            <a:endParaRPr lang="en-US"/>
          </a:p>
        </p:txBody>
      </p:sp>
    </p:spTree>
    <p:extLst>
      <p:ext uri="{BB962C8B-B14F-4D97-AF65-F5344CB8AC3E}">
        <p14:creationId xmlns:p14="http://schemas.microsoft.com/office/powerpoint/2010/main" val="3507224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17</a:t>
            </a:fld>
            <a:endParaRPr lang="en-US"/>
          </a:p>
        </p:txBody>
      </p:sp>
    </p:spTree>
    <p:extLst>
      <p:ext uri="{BB962C8B-B14F-4D97-AF65-F5344CB8AC3E}">
        <p14:creationId xmlns:p14="http://schemas.microsoft.com/office/powerpoint/2010/main" val="1520249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18</a:t>
            </a:fld>
            <a:endParaRPr lang="en-US"/>
          </a:p>
        </p:txBody>
      </p:sp>
    </p:spTree>
    <p:extLst>
      <p:ext uri="{BB962C8B-B14F-4D97-AF65-F5344CB8AC3E}">
        <p14:creationId xmlns:p14="http://schemas.microsoft.com/office/powerpoint/2010/main" val="3626728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19</a:t>
            </a:fld>
            <a:endParaRPr lang="en-US"/>
          </a:p>
        </p:txBody>
      </p:sp>
    </p:spTree>
    <p:extLst>
      <p:ext uri="{BB962C8B-B14F-4D97-AF65-F5344CB8AC3E}">
        <p14:creationId xmlns:p14="http://schemas.microsoft.com/office/powerpoint/2010/main" val="278257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Quick command for code chunks in R Studio: Ctrl + Alt + I (</a:t>
            </a:r>
            <a:r>
              <a:rPr lang="en-US" dirty="0" err="1"/>
              <a:t>Cmd</a:t>
            </a:r>
            <a:r>
              <a:rPr lang="en-US" dirty="0"/>
              <a:t> + Option + I on Mac)</a:t>
            </a:r>
          </a:p>
        </p:txBody>
      </p:sp>
      <p:sp>
        <p:nvSpPr>
          <p:cNvPr id="4" name="Slide Number Placeholder 3"/>
          <p:cNvSpPr>
            <a:spLocks noGrp="1"/>
          </p:cNvSpPr>
          <p:nvPr>
            <p:ph type="sldNum" sz="quarter" idx="5"/>
          </p:nvPr>
        </p:nvSpPr>
        <p:spPr/>
        <p:txBody>
          <a:bodyPr/>
          <a:lstStyle/>
          <a:p>
            <a:fld id="{736B01A5-D49F-2844-956F-7E7C46755339}" type="slidenum">
              <a:rPr lang="en-US" smtClean="0"/>
              <a:t>22</a:t>
            </a:fld>
            <a:endParaRPr lang="en-US"/>
          </a:p>
        </p:txBody>
      </p:sp>
    </p:spTree>
    <p:extLst>
      <p:ext uri="{BB962C8B-B14F-4D97-AF65-F5344CB8AC3E}">
        <p14:creationId xmlns:p14="http://schemas.microsoft.com/office/powerpoint/2010/main" val="2948283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if you set error = FALSE, </a:t>
            </a:r>
            <a:r>
              <a:rPr lang="en-US" dirty="0" err="1"/>
              <a:t>rmarkdown</a:t>
            </a:r>
            <a:r>
              <a:rPr lang="en-US" dirty="0"/>
              <a:t>::render() will halt on error in a code chunk, and the error will be displayed in the R console. Similarly, when warning = FALSE or message = FALSE, these messages will be shown in the R console.</a:t>
            </a:r>
          </a:p>
          <a:p>
            <a:endParaRPr lang="en-US" dirty="0"/>
          </a:p>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23</a:t>
            </a:fld>
            <a:endParaRPr lang="en-US"/>
          </a:p>
        </p:txBody>
      </p:sp>
    </p:spTree>
    <p:extLst>
      <p:ext uri="{BB962C8B-B14F-4D97-AF65-F5344CB8AC3E}">
        <p14:creationId xmlns:p14="http://schemas.microsoft.com/office/powerpoint/2010/main" val="2309322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if you set error = FALSE, </a:t>
            </a:r>
            <a:r>
              <a:rPr lang="en-US" dirty="0" err="1"/>
              <a:t>rmarkdown</a:t>
            </a:r>
            <a:r>
              <a:rPr lang="en-US" dirty="0"/>
              <a:t>::render() will halt on error in a code chunk, and the error will be displayed in the R console. Similarly, when warning = FALSE or message = FALSE, these messages will be shown in the R console.</a:t>
            </a:r>
          </a:p>
          <a:p>
            <a:endParaRPr lang="en-US" dirty="0"/>
          </a:p>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24</a:t>
            </a:fld>
            <a:endParaRPr lang="en-US"/>
          </a:p>
        </p:txBody>
      </p:sp>
    </p:spTree>
    <p:extLst>
      <p:ext uri="{BB962C8B-B14F-4D97-AF65-F5344CB8AC3E}">
        <p14:creationId xmlns:p14="http://schemas.microsoft.com/office/powerpoint/2010/main" val="29846100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if you set error = FALSE, </a:t>
            </a:r>
            <a:r>
              <a:rPr lang="en-US" dirty="0" err="1"/>
              <a:t>rmarkdown</a:t>
            </a:r>
            <a:r>
              <a:rPr lang="en-US" dirty="0"/>
              <a:t>::render() will halt on error in a code chunk, and the error will be displayed in the R console. Similarly, when warning = FALSE or message = FALSE, these messages will be shown in the R console.</a:t>
            </a:r>
          </a:p>
          <a:p>
            <a:endParaRPr lang="en-US" dirty="0"/>
          </a:p>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25</a:t>
            </a:fld>
            <a:endParaRPr lang="en-US"/>
          </a:p>
        </p:txBody>
      </p:sp>
    </p:spTree>
    <p:extLst>
      <p:ext uri="{BB962C8B-B14F-4D97-AF65-F5344CB8AC3E}">
        <p14:creationId xmlns:p14="http://schemas.microsoft.com/office/powerpoint/2010/main" val="2051458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Passing the params to the render function requires it to be a ‘named list’</a:t>
            </a:r>
          </a:p>
        </p:txBody>
      </p:sp>
      <p:sp>
        <p:nvSpPr>
          <p:cNvPr id="4" name="Slide Number Placeholder 3"/>
          <p:cNvSpPr>
            <a:spLocks noGrp="1"/>
          </p:cNvSpPr>
          <p:nvPr>
            <p:ph type="sldNum" sz="quarter" idx="5"/>
          </p:nvPr>
        </p:nvSpPr>
        <p:spPr/>
        <p:txBody>
          <a:bodyPr/>
          <a:lstStyle/>
          <a:p>
            <a:fld id="{736B01A5-D49F-2844-956F-7E7C46755339}" type="slidenum">
              <a:rPr lang="en-US" smtClean="0"/>
              <a:t>27</a:t>
            </a:fld>
            <a:endParaRPr lang="en-US"/>
          </a:p>
        </p:txBody>
      </p:sp>
    </p:spTree>
    <p:extLst>
      <p:ext uri="{BB962C8B-B14F-4D97-AF65-F5344CB8AC3E}">
        <p14:creationId xmlns:p14="http://schemas.microsoft.com/office/powerpoint/2010/main" val="14366043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Results = ‘</a:t>
            </a:r>
            <a:r>
              <a:rPr lang="en-US" dirty="0" err="1"/>
              <a:t>asis</a:t>
            </a:r>
            <a:r>
              <a:rPr lang="en-US" dirty="0"/>
              <a:t>’  prevents Kable from further doing processing on your </a:t>
            </a:r>
            <a:r>
              <a:rPr lang="en-US" dirty="0" err="1"/>
              <a:t>data.frame</a:t>
            </a:r>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34</a:t>
            </a:fld>
            <a:endParaRPr lang="en-US"/>
          </a:p>
        </p:txBody>
      </p:sp>
    </p:spTree>
    <p:extLst>
      <p:ext uri="{BB962C8B-B14F-4D97-AF65-F5344CB8AC3E}">
        <p14:creationId xmlns:p14="http://schemas.microsoft.com/office/powerpoint/2010/main" val="727925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Escape commands with \ (backslash)</a:t>
            </a:r>
          </a:p>
          <a:p>
            <a:endParaRPr lang="en-US" dirty="0"/>
          </a:p>
          <a:p>
            <a:r>
              <a:rPr lang="en-US" dirty="0"/>
              <a:t>Use direct html if you want to alter the size of an image etc. Some flavors of Markdown allow this via syntax but not universally supported.</a:t>
            </a:r>
          </a:p>
        </p:txBody>
      </p:sp>
      <p:sp>
        <p:nvSpPr>
          <p:cNvPr id="4" name="Slide Number Placeholder 3"/>
          <p:cNvSpPr>
            <a:spLocks noGrp="1"/>
          </p:cNvSpPr>
          <p:nvPr>
            <p:ph type="sldNum" sz="quarter" idx="5"/>
          </p:nvPr>
        </p:nvSpPr>
        <p:spPr/>
        <p:txBody>
          <a:bodyPr/>
          <a:lstStyle/>
          <a:p>
            <a:fld id="{736B01A5-D49F-2844-956F-7E7C46755339}" type="slidenum">
              <a:rPr lang="en-US" smtClean="0"/>
              <a:t>5</a:t>
            </a:fld>
            <a:endParaRPr lang="en-US"/>
          </a:p>
        </p:txBody>
      </p:sp>
    </p:spTree>
    <p:extLst>
      <p:ext uri="{BB962C8B-B14F-4D97-AF65-F5344CB8AC3E}">
        <p14:creationId xmlns:p14="http://schemas.microsoft.com/office/powerpoint/2010/main" val="2164776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Use a different python:</a:t>
            </a:r>
          </a:p>
          <a:p>
            <a:r>
              <a:rPr lang="en-US" dirty="0" err="1"/>
              <a:t>use_python</a:t>
            </a:r>
            <a:r>
              <a:rPr lang="en-US" dirty="0"/>
              <a:t>(“/</a:t>
            </a:r>
            <a:r>
              <a:rPr lang="en-US" dirty="0" err="1"/>
              <a:t>usr</a:t>
            </a:r>
            <a:r>
              <a:rPr lang="en-US" dirty="0"/>
              <a:t>/local/bin/python”)</a:t>
            </a:r>
          </a:p>
          <a:p>
            <a:r>
              <a:rPr lang="en-US" dirty="0" err="1"/>
              <a:t>Knitr</a:t>
            </a:r>
            <a:r>
              <a:rPr lang="en-US" dirty="0"/>
              <a:t> &gt;= </a:t>
            </a:r>
            <a:r>
              <a:rPr lang="en-US" sz="1200" b="0" i="0" u="none" strike="noStrike" kern="1200" dirty="0">
                <a:solidFill>
                  <a:schemeClr val="tx1"/>
                </a:solidFill>
                <a:effectLst/>
                <a:latin typeface="+mn-lt"/>
                <a:ea typeface="+mn-ea"/>
                <a:cs typeface="+mn-cs"/>
              </a:rPr>
              <a:t>version 1.18 has python reticulate included by default</a:t>
            </a:r>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46</a:t>
            </a:fld>
            <a:endParaRPr lang="en-US"/>
          </a:p>
        </p:txBody>
      </p:sp>
    </p:spTree>
    <p:extLst>
      <p:ext uri="{BB962C8B-B14F-4D97-AF65-F5344CB8AC3E}">
        <p14:creationId xmlns:p14="http://schemas.microsoft.com/office/powerpoint/2010/main" val="640837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6</a:t>
            </a:fld>
            <a:endParaRPr lang="en-US"/>
          </a:p>
        </p:txBody>
      </p:sp>
    </p:spTree>
    <p:extLst>
      <p:ext uri="{BB962C8B-B14F-4D97-AF65-F5344CB8AC3E}">
        <p14:creationId xmlns:p14="http://schemas.microsoft.com/office/powerpoint/2010/main" val="2022975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9</a:t>
            </a:fld>
            <a:endParaRPr lang="en-US"/>
          </a:p>
        </p:txBody>
      </p:sp>
    </p:spTree>
    <p:extLst>
      <p:ext uri="{BB962C8B-B14F-4D97-AF65-F5344CB8AC3E}">
        <p14:creationId xmlns:p14="http://schemas.microsoft.com/office/powerpoint/2010/main" val="3309917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these formats require extension packages like </a:t>
            </a:r>
            <a:r>
              <a:rPr lang="en-US" dirty="0" err="1"/>
              <a:t>bookdown</a:t>
            </a:r>
            <a:r>
              <a:rPr lang="en-US" dirty="0"/>
              <a:t> etc. </a:t>
            </a:r>
          </a:p>
        </p:txBody>
      </p:sp>
      <p:sp>
        <p:nvSpPr>
          <p:cNvPr id="4" name="Slide Number Placeholder 3"/>
          <p:cNvSpPr>
            <a:spLocks noGrp="1"/>
          </p:cNvSpPr>
          <p:nvPr>
            <p:ph type="sldNum" sz="quarter" idx="5"/>
          </p:nvPr>
        </p:nvSpPr>
        <p:spPr/>
        <p:txBody>
          <a:bodyPr/>
          <a:lstStyle/>
          <a:p>
            <a:fld id="{736B01A5-D49F-2844-956F-7E7C46755339}" type="slidenum">
              <a:rPr lang="en-US" smtClean="0"/>
              <a:t>10</a:t>
            </a:fld>
            <a:endParaRPr lang="en-US"/>
          </a:p>
        </p:txBody>
      </p:sp>
    </p:spTree>
    <p:extLst>
      <p:ext uri="{BB962C8B-B14F-4D97-AF65-F5344CB8AC3E}">
        <p14:creationId xmlns:p14="http://schemas.microsoft.com/office/powerpoint/2010/main" val="4279430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12</a:t>
            </a:fld>
            <a:endParaRPr lang="en-US"/>
          </a:p>
        </p:txBody>
      </p:sp>
    </p:spTree>
    <p:extLst>
      <p:ext uri="{BB962C8B-B14F-4D97-AF65-F5344CB8AC3E}">
        <p14:creationId xmlns:p14="http://schemas.microsoft.com/office/powerpoint/2010/main" val="1051484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6B01A5-D49F-2844-956F-7E7C46755339}" type="slidenum">
              <a:rPr lang="en-US" smtClean="0"/>
              <a:t>13</a:t>
            </a:fld>
            <a:endParaRPr lang="en-US"/>
          </a:p>
        </p:txBody>
      </p:sp>
    </p:spTree>
    <p:extLst>
      <p:ext uri="{BB962C8B-B14F-4D97-AF65-F5344CB8AC3E}">
        <p14:creationId xmlns:p14="http://schemas.microsoft.com/office/powerpoint/2010/main" val="3199569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’knit’ press “Ctrl + Shift + K (</a:t>
            </a:r>
            <a:r>
              <a:rPr lang="en-US" dirty="0" err="1"/>
              <a:t>Cmd</a:t>
            </a:r>
            <a:r>
              <a:rPr lang="en-US" dirty="0"/>
              <a:t> + Shift + K on Mac)</a:t>
            </a:r>
          </a:p>
        </p:txBody>
      </p:sp>
      <p:sp>
        <p:nvSpPr>
          <p:cNvPr id="4" name="Slide Number Placeholder 3"/>
          <p:cNvSpPr>
            <a:spLocks noGrp="1"/>
          </p:cNvSpPr>
          <p:nvPr>
            <p:ph type="sldNum" sz="quarter" idx="5"/>
          </p:nvPr>
        </p:nvSpPr>
        <p:spPr/>
        <p:txBody>
          <a:bodyPr/>
          <a:lstStyle/>
          <a:p>
            <a:fld id="{736B01A5-D49F-2844-956F-7E7C46755339}" type="slidenum">
              <a:rPr lang="en-US" smtClean="0"/>
              <a:t>14</a:t>
            </a:fld>
            <a:endParaRPr lang="en-US"/>
          </a:p>
        </p:txBody>
      </p:sp>
    </p:spTree>
    <p:extLst>
      <p:ext uri="{BB962C8B-B14F-4D97-AF65-F5344CB8AC3E}">
        <p14:creationId xmlns:p14="http://schemas.microsoft.com/office/powerpoint/2010/main" val="2675872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’knit’ press “Ctrl + Shift + K (</a:t>
            </a:r>
            <a:r>
              <a:rPr lang="en-US" dirty="0" err="1"/>
              <a:t>Cmd</a:t>
            </a:r>
            <a:r>
              <a:rPr lang="en-US" dirty="0"/>
              <a:t> + Shift + K on Mac)</a:t>
            </a:r>
          </a:p>
        </p:txBody>
      </p:sp>
      <p:sp>
        <p:nvSpPr>
          <p:cNvPr id="4" name="Slide Number Placeholder 3"/>
          <p:cNvSpPr>
            <a:spLocks noGrp="1"/>
          </p:cNvSpPr>
          <p:nvPr>
            <p:ph type="sldNum" sz="quarter" idx="5"/>
          </p:nvPr>
        </p:nvSpPr>
        <p:spPr/>
        <p:txBody>
          <a:bodyPr/>
          <a:lstStyle/>
          <a:p>
            <a:fld id="{736B01A5-D49F-2844-956F-7E7C46755339}" type="slidenum">
              <a:rPr lang="en-US" smtClean="0"/>
              <a:t>15</a:t>
            </a:fld>
            <a:endParaRPr lang="en-US"/>
          </a:p>
        </p:txBody>
      </p:sp>
    </p:spTree>
    <p:extLst>
      <p:ext uri="{BB962C8B-B14F-4D97-AF65-F5344CB8AC3E}">
        <p14:creationId xmlns:p14="http://schemas.microsoft.com/office/powerpoint/2010/main" val="2164414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546765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1536769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36FB078-8F95-4E42-8278-7B466ECF0D33}"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23460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2834135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36FB078-8F95-4E42-8278-7B466ECF0D33}"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38399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1315210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3886876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4280308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139895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26E08D4-56AD-EA4B-B3F8-842B1E381BCF}" type="datetimeFigureOut">
              <a:rPr lang="en-US" smtClean="0"/>
              <a:t>3/26/21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853079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3319314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6E08D4-56AD-EA4B-B3F8-842B1E381BCF}" type="datetimeFigureOut">
              <a:rPr lang="en-US" smtClean="0"/>
              <a:t>3/26/21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1276523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26E08D4-56AD-EA4B-B3F8-842B1E381BCF}" type="datetimeFigureOut">
              <a:rPr lang="en-US" smtClean="0"/>
              <a:t>3/26/21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716246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6E08D4-56AD-EA4B-B3F8-842B1E381BCF}" type="datetimeFigureOut">
              <a:rPr lang="en-US" smtClean="0"/>
              <a:t>3/26/21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763650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86835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26E08D4-56AD-EA4B-B3F8-842B1E381BCF}" type="datetimeFigureOut">
              <a:rPr lang="en-US" smtClean="0"/>
              <a:t>3/26/21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36FB078-8F95-4E42-8278-7B466ECF0D33}" type="slidenum">
              <a:rPr lang="en-US" smtClean="0"/>
              <a:t>‹#›</a:t>
            </a:fld>
            <a:endParaRPr lang="en-US"/>
          </a:p>
        </p:txBody>
      </p:sp>
    </p:spTree>
    <p:extLst>
      <p:ext uri="{BB962C8B-B14F-4D97-AF65-F5344CB8AC3E}">
        <p14:creationId xmlns:p14="http://schemas.microsoft.com/office/powerpoint/2010/main" val="3700292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26E08D4-56AD-EA4B-B3F8-842B1E381BCF}" type="datetimeFigureOut">
              <a:rPr lang="en-US" smtClean="0"/>
              <a:t>3/26/21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36FB078-8F95-4E42-8278-7B466ECF0D33}" type="slidenum">
              <a:rPr lang="en-US" smtClean="0"/>
              <a:t>‹#›</a:t>
            </a:fld>
            <a:endParaRPr lang="en-US"/>
          </a:p>
        </p:txBody>
      </p:sp>
    </p:spTree>
    <p:extLst>
      <p:ext uri="{BB962C8B-B14F-4D97-AF65-F5344CB8AC3E}">
        <p14:creationId xmlns:p14="http://schemas.microsoft.com/office/powerpoint/2010/main" val="263628799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cutt.ly/uxmZCQJ" TargetMode="External"/><Relationship Id="rId5" Type="http://schemas.openxmlformats.org/officeDocument/2006/relationships/hyperlink" Target="https://github.com/dan-veltri/intro-to-rmarkdown"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tif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bookdown.org/yihui/rmarkdown/pdf-document.html"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bookdown.org/yihui/rmarkdown/word-document.html"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bookdown.org/yihui/rmarkdown/markdown-document.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guides.github.com/features/mastering-markdown"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haozhu233.github.io/kableExtra" TargetMode="Externa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rmarkdown.rstudio.com/flexdashboard/" TargetMode="External"/><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hyperlink" Target="https://stackedit.io/app" TargetMode="External"/><Relationship Id="rId1" Type="http://schemas.openxmlformats.org/officeDocument/2006/relationships/slideLayout" Target="../slideLayouts/slideLayout6.xml"/><Relationship Id="rId5" Type="http://schemas.openxmlformats.org/officeDocument/2006/relationships/hyperlink" Target="https://guides.github.com/pdfs/markdown-cheatsheet-online.pdf" TargetMode="External"/><Relationship Id="rId4" Type="http://schemas.openxmlformats.org/officeDocument/2006/relationships/image" Target="../media/image2.tiff"/></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hyperlink" Target="https://rmarkdown.rstudio.com/flexdashboard/using.html#layout" TargetMode="External"/><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https://beta.rstudioconnect.com/jjallaire/htmlwidgets-showcase-storyboard/htmlwidgets-showcase-storyboard.html" TargetMode="Externa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s://rmarkdown.rstudio.com/flexdashboard/layouts.html" TargetMode="External"/><Relationship Id="rId2" Type="http://schemas.openxmlformats.org/officeDocument/2006/relationships/hyperlink" Target="https://rmarkdown.rstudio.com/flexdashboard/examples.html" TargetMode="External"/><Relationship Id="rId1" Type="http://schemas.openxmlformats.org/officeDocument/2006/relationships/slideLayout" Target="../slideLayouts/slideLayout6.xml"/><Relationship Id="rId4" Type="http://schemas.openxmlformats.org/officeDocument/2006/relationships/image" Target="../media/image27.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hyperlink" Target="https://plot.ly/r/" TargetMode="External"/><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https://plot.ly/r/reference/" TargetMode="External"/><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hyperlink" Target="https://rstudio.github.io/leaflet/"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tiff"/><Relationship Id="rId1" Type="http://schemas.openxmlformats.org/officeDocument/2006/relationships/slideLayout" Target="../slideLayouts/slideLayout6.xml"/><Relationship Id="rId5" Type="http://schemas.openxmlformats.org/officeDocument/2006/relationships/image" Target="../media/image35.png"/><Relationship Id="rId4" Type="http://schemas.microsoft.com/office/2007/relationships/hdphoto" Target="../media/hdphoto4.wdp"/></Relationships>
</file>

<file path=ppt/slides/_rels/slide57.xml.rels><?xml version="1.0" encoding="UTF-8" standalone="yes"?>
<Relationships xmlns="http://schemas.openxmlformats.org/package/2006/relationships"><Relationship Id="rId3" Type="http://schemas.openxmlformats.org/officeDocument/2006/relationships/hyperlink" Target="https://shinyapps.io/" TargetMode="External"/><Relationship Id="rId2" Type="http://schemas.openxmlformats.org/officeDocument/2006/relationships/image" Target="../media/image34.tiff"/><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hyperlink" Target="https://cran.r-project.org/package=rticles" TargetMode="External"/><Relationship Id="rId2" Type="http://schemas.openxmlformats.org/officeDocument/2006/relationships/hyperlink" Target="https://bookdown.org/" TargetMode="External"/><Relationship Id="rId1" Type="http://schemas.openxmlformats.org/officeDocument/2006/relationships/slideLayout" Target="../slideLayouts/slideLayout6.xml"/><Relationship Id="rId5" Type="http://schemas.openxmlformats.org/officeDocument/2006/relationships/image" Target="../media/image36.tiff"/><Relationship Id="rId4" Type="http://schemas.openxmlformats.org/officeDocument/2006/relationships/hyperlink" Target="https://rmarkdown.rstudio.com/formats.html"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https://rmarkdown.rstudio.com/" TargetMode="External"/><Relationship Id="rId2" Type="http://schemas.openxmlformats.org/officeDocument/2006/relationships/hyperlink" Target="https://bookdown.org/yihui/rmarkdown/" TargetMode="Externa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bookdown.org/yihui/rmarkdown/" TargetMode="External"/><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www.r-project.org/nosvn/pandoc/knitr.html" TargetMode="External"/><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5.tiff"/><Relationship Id="rId4" Type="http://schemas.openxmlformats.org/officeDocument/2006/relationships/hyperlink" Target="https://pandoc.org/MANUAL.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EB74F-D4D9-4941-896E-D95E12E9B6FB}"/>
              </a:ext>
            </a:extLst>
          </p:cNvPr>
          <p:cNvSpPr>
            <a:spLocks noGrp="1"/>
          </p:cNvSpPr>
          <p:nvPr>
            <p:ph type="ctrTitle"/>
          </p:nvPr>
        </p:nvSpPr>
        <p:spPr>
          <a:xfrm>
            <a:off x="2497773" y="155275"/>
            <a:ext cx="6779073" cy="3640347"/>
          </a:xfrm>
        </p:spPr>
        <p:txBody>
          <a:bodyPr>
            <a:noAutofit/>
          </a:bodyPr>
          <a:lstStyle/>
          <a:p>
            <a:pPr algn="r"/>
            <a:r>
              <a:rPr lang="en-US" sz="6000" dirty="0"/>
              <a:t>Intro to</a:t>
            </a:r>
            <a:br>
              <a:rPr lang="en-US" sz="6000" dirty="0"/>
            </a:br>
            <a:r>
              <a:rPr lang="en-US" sz="6000" dirty="0"/>
              <a:t>R Markdown</a:t>
            </a:r>
            <a:br>
              <a:rPr lang="en-US" sz="6000" dirty="0"/>
            </a:br>
            <a:r>
              <a:rPr lang="en-US" sz="6000" dirty="0"/>
              <a:t>for Data Science</a:t>
            </a:r>
          </a:p>
        </p:txBody>
      </p:sp>
      <p:sp>
        <p:nvSpPr>
          <p:cNvPr id="3" name="Subtitle 2">
            <a:extLst>
              <a:ext uri="{FF2B5EF4-FFF2-40B4-BE49-F238E27FC236}">
                <a16:creationId xmlns:a16="http://schemas.microsoft.com/office/drawing/2014/main" id="{D09077BD-59B2-F846-B02D-01DAC828E5E4}"/>
              </a:ext>
            </a:extLst>
          </p:cNvPr>
          <p:cNvSpPr>
            <a:spLocks noGrp="1"/>
          </p:cNvSpPr>
          <p:nvPr>
            <p:ph type="subTitle" idx="1"/>
          </p:nvPr>
        </p:nvSpPr>
        <p:spPr>
          <a:xfrm>
            <a:off x="2577854" y="3774892"/>
            <a:ext cx="8915399" cy="2035994"/>
          </a:xfrm>
        </p:spPr>
        <p:txBody>
          <a:bodyPr>
            <a:normAutofit fontScale="47500" lnSpcReduction="20000"/>
          </a:bodyPr>
          <a:lstStyle/>
          <a:p>
            <a:pPr algn="ctr"/>
            <a:r>
              <a:rPr lang="en-US" sz="4300" dirty="0"/>
              <a:t>ACE Makerere Course - March 24th, 2021</a:t>
            </a:r>
          </a:p>
          <a:p>
            <a:pPr algn="ctr"/>
            <a:endParaRPr lang="en-US" sz="3400" dirty="0"/>
          </a:p>
          <a:p>
            <a:pPr algn="ctr"/>
            <a:r>
              <a:rPr lang="en-US" sz="3400" dirty="0"/>
              <a:t>Daniel Veltri, Ph.D.</a:t>
            </a:r>
          </a:p>
          <a:p>
            <a:pPr algn="ctr"/>
            <a:r>
              <a:rPr lang="en-US" sz="3400" dirty="0"/>
              <a:t>Health Scientist (Data Science)</a:t>
            </a:r>
          </a:p>
          <a:p>
            <a:pPr algn="ctr"/>
            <a:r>
              <a:rPr lang="en-US" sz="2800" dirty="0"/>
              <a:t>Bioinformatics and Computational Biosciences Branch</a:t>
            </a:r>
          </a:p>
          <a:p>
            <a:pPr algn="ctr"/>
            <a:r>
              <a:rPr lang="en-US" sz="2800" dirty="0"/>
              <a:t>OCICB/OSMO/OD/NIAID/NIH</a:t>
            </a:r>
            <a:r>
              <a:rPr lang="en-US" sz="2400" dirty="0"/>
              <a:t> </a:t>
            </a:r>
          </a:p>
        </p:txBody>
      </p:sp>
      <p:pic>
        <p:nvPicPr>
          <p:cNvPr id="4" name="Picture 3">
            <a:extLst>
              <a:ext uri="{FF2B5EF4-FFF2-40B4-BE49-F238E27FC236}">
                <a16:creationId xmlns:a16="http://schemas.microsoft.com/office/drawing/2014/main" id="{5B02CCE1-A27A-7843-9566-58EC1ABA341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3" b="100000" l="418" r="100000"/>
                    </a14:imgEffect>
                  </a14:imgLayer>
                </a14:imgProps>
              </a:ext>
            </a:extLst>
          </a:blip>
          <a:stretch>
            <a:fillRect/>
          </a:stretch>
        </p:blipFill>
        <p:spPr>
          <a:xfrm>
            <a:off x="9525479" y="1318306"/>
            <a:ext cx="2066028" cy="2329134"/>
          </a:xfrm>
          <a:prstGeom prst="rect">
            <a:avLst/>
          </a:prstGeom>
        </p:spPr>
      </p:pic>
      <p:sp>
        <p:nvSpPr>
          <p:cNvPr id="5" name="TextBox 4">
            <a:extLst>
              <a:ext uri="{FF2B5EF4-FFF2-40B4-BE49-F238E27FC236}">
                <a16:creationId xmlns:a16="http://schemas.microsoft.com/office/drawing/2014/main" id="{3F6C162E-4FA3-F944-8B28-B2C34ED9B634}"/>
              </a:ext>
            </a:extLst>
          </p:cNvPr>
          <p:cNvSpPr txBox="1"/>
          <p:nvPr/>
        </p:nvSpPr>
        <p:spPr>
          <a:xfrm>
            <a:off x="2851111" y="5766402"/>
            <a:ext cx="7629012" cy="923330"/>
          </a:xfrm>
          <a:prstGeom prst="rect">
            <a:avLst/>
          </a:prstGeom>
          <a:noFill/>
        </p:spPr>
        <p:txBody>
          <a:bodyPr wrap="none" rtlCol="0">
            <a:spAutoFit/>
          </a:bodyPr>
          <a:lstStyle/>
          <a:p>
            <a:r>
              <a:rPr lang="en-US" dirty="0"/>
              <a:t>Course Website: </a:t>
            </a:r>
            <a:r>
              <a:rPr lang="en-US" dirty="0">
                <a:hlinkClick r:id="rId5"/>
              </a:rPr>
              <a:t>https://github.com/dan-veltri/intro-to-rmarkdown</a:t>
            </a:r>
            <a:r>
              <a:rPr lang="en-US" dirty="0"/>
              <a:t> </a:t>
            </a:r>
          </a:p>
          <a:p>
            <a:endParaRPr lang="en-US" dirty="0"/>
          </a:p>
          <a:p>
            <a:r>
              <a:rPr lang="en-US" dirty="0"/>
              <a:t>Google Doc for Questions: </a:t>
            </a:r>
            <a:r>
              <a:rPr lang="en-US" dirty="0">
                <a:hlinkClick r:id="rId6"/>
              </a:rPr>
              <a:t>https://cutt.ly/uxmZCQJ</a:t>
            </a:r>
            <a:endParaRPr lang="en-US" dirty="0"/>
          </a:p>
        </p:txBody>
      </p:sp>
    </p:spTree>
    <p:extLst>
      <p:ext uri="{BB962C8B-B14F-4D97-AF65-F5344CB8AC3E}">
        <p14:creationId xmlns:p14="http://schemas.microsoft.com/office/powerpoint/2010/main" val="13740186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E711-52B1-0C4A-BFF8-46FF2487E446}"/>
              </a:ext>
            </a:extLst>
          </p:cNvPr>
          <p:cNvSpPr>
            <a:spLocks noGrp="1"/>
          </p:cNvSpPr>
          <p:nvPr>
            <p:ph type="title"/>
          </p:nvPr>
        </p:nvSpPr>
        <p:spPr>
          <a:xfrm>
            <a:off x="2592924" y="624110"/>
            <a:ext cx="8911687" cy="696690"/>
          </a:xfrm>
        </p:spPr>
        <p:txBody>
          <a:bodyPr>
            <a:normAutofit fontScale="90000"/>
          </a:bodyPr>
          <a:lstStyle/>
          <a:p>
            <a:r>
              <a:rPr lang="en-US" b="1" dirty="0"/>
              <a:t>Supported Formats </a:t>
            </a:r>
            <a:r>
              <a:rPr lang="en-US" dirty="0"/>
              <a:t>(at least some of them)</a:t>
            </a:r>
            <a:endParaRPr lang="en-US" b="1" dirty="0"/>
          </a:p>
        </p:txBody>
      </p:sp>
      <p:sp>
        <p:nvSpPr>
          <p:cNvPr id="3" name="TextBox 2">
            <a:extLst>
              <a:ext uri="{FF2B5EF4-FFF2-40B4-BE49-F238E27FC236}">
                <a16:creationId xmlns:a16="http://schemas.microsoft.com/office/drawing/2014/main" id="{64CD1BA5-AF36-A646-8F03-27A82349916D}"/>
              </a:ext>
            </a:extLst>
          </p:cNvPr>
          <p:cNvSpPr txBox="1"/>
          <p:nvPr/>
        </p:nvSpPr>
        <p:spPr>
          <a:xfrm>
            <a:off x="2582764" y="1615440"/>
            <a:ext cx="8076250" cy="3693319"/>
          </a:xfrm>
          <a:prstGeom prst="rect">
            <a:avLst/>
          </a:prstGeom>
          <a:noFill/>
        </p:spPr>
        <p:txBody>
          <a:bodyPr wrap="none" rtlCol="0">
            <a:spAutoFit/>
          </a:bodyPr>
          <a:lstStyle/>
          <a:p>
            <a:r>
              <a:rPr lang="en-US" dirty="0"/>
              <a:t>An R Markdown file (</a:t>
            </a:r>
            <a:r>
              <a:rPr lang="en-US" b="1" dirty="0"/>
              <a:t>.</a:t>
            </a:r>
            <a:r>
              <a:rPr lang="en-US" b="1" dirty="0" err="1"/>
              <a:t>Rmd</a:t>
            </a:r>
            <a:r>
              <a:rPr lang="en-US" dirty="0"/>
              <a:t>) can be exported to </a:t>
            </a:r>
            <a:r>
              <a:rPr lang="en-US" i="1" dirty="0"/>
              <a:t>many</a:t>
            </a:r>
            <a:r>
              <a:rPr lang="en-US" dirty="0"/>
              <a:t> different formats:</a:t>
            </a:r>
          </a:p>
          <a:p>
            <a:endParaRPr lang="en-US" dirty="0"/>
          </a:p>
          <a:p>
            <a:pPr marL="285750" indent="-285750">
              <a:buFont typeface="Arial" panose="020B0604020202020204" pitchFamily="34" charset="0"/>
              <a:buChar char="•"/>
            </a:pPr>
            <a:r>
              <a:rPr lang="en-US" dirty="0"/>
              <a:t>Notebooks (like </a:t>
            </a:r>
            <a:r>
              <a:rPr lang="en-US" dirty="0" err="1"/>
              <a:t>Jupyter</a:t>
            </a:r>
            <a:r>
              <a:rPr lang="en-US" dirty="0"/>
              <a:t> – this is the default in </a:t>
            </a:r>
            <a:r>
              <a:rPr lang="en-US" dirty="0" err="1"/>
              <a:t>RStudio</a:t>
            </a:r>
            <a:r>
              <a:rPr lang="en-US" dirty="0"/>
              <a:t>)</a:t>
            </a:r>
          </a:p>
          <a:p>
            <a:pPr marL="285750" indent="-285750">
              <a:buFont typeface="Arial" panose="020B0604020202020204" pitchFamily="34" charset="0"/>
              <a:buChar char="•"/>
            </a:pPr>
            <a:r>
              <a:rPr lang="en-US" dirty="0"/>
              <a:t>HTML (you can also make full websites/blogs)</a:t>
            </a:r>
          </a:p>
          <a:p>
            <a:pPr marL="285750" indent="-285750">
              <a:buFont typeface="Arial" panose="020B0604020202020204" pitchFamily="34" charset="0"/>
              <a:buChar char="•"/>
            </a:pPr>
            <a:r>
              <a:rPr lang="en-US" dirty="0"/>
              <a:t>PDF</a:t>
            </a:r>
          </a:p>
          <a:p>
            <a:pPr marL="285750" indent="-285750">
              <a:buFont typeface="Arial" panose="020B0604020202020204" pitchFamily="34" charset="0"/>
              <a:buChar char="•"/>
            </a:pPr>
            <a:r>
              <a:rPr lang="en-US" dirty="0"/>
              <a:t>RTF</a:t>
            </a:r>
          </a:p>
          <a:p>
            <a:pPr marL="285750" indent="-285750">
              <a:buFont typeface="Arial" panose="020B0604020202020204" pitchFamily="34" charset="0"/>
              <a:buChar char="•"/>
            </a:pPr>
            <a:r>
              <a:rPr lang="en-US" dirty="0"/>
              <a:t>MS Word or OpenDocument Files</a:t>
            </a:r>
          </a:p>
          <a:p>
            <a:pPr marL="285750" indent="-285750">
              <a:buFont typeface="Arial" panose="020B0604020202020204" pitchFamily="34" charset="0"/>
              <a:buChar char="•"/>
            </a:pPr>
            <a:r>
              <a:rPr lang="en-US" dirty="0"/>
              <a:t>Beamer (makes slides like PowerPoint)</a:t>
            </a:r>
          </a:p>
          <a:p>
            <a:pPr marL="285750" indent="-285750">
              <a:buFont typeface="Arial" panose="020B0604020202020204" pitchFamily="34" charset="0"/>
              <a:buChar char="•"/>
            </a:pPr>
            <a:r>
              <a:rPr lang="en-US" dirty="0"/>
              <a:t>HTML5 Slides</a:t>
            </a:r>
          </a:p>
          <a:p>
            <a:pPr marL="285750" indent="-285750">
              <a:buFont typeface="Arial" panose="020B0604020202020204" pitchFamily="34" charset="0"/>
              <a:buChar char="•"/>
            </a:pPr>
            <a:r>
              <a:rPr lang="en-US" dirty="0"/>
              <a:t>‘</a:t>
            </a:r>
            <a:r>
              <a:rPr lang="en-US" dirty="0" err="1"/>
              <a:t>Tufte</a:t>
            </a:r>
            <a:r>
              <a:rPr lang="en-US" dirty="0"/>
              <a:t>-style’ handouts </a:t>
            </a:r>
            <a:r>
              <a:rPr lang="en-US" sz="1400" dirty="0"/>
              <a:t>(based on Edward </a:t>
            </a:r>
            <a:r>
              <a:rPr lang="en-US" sz="1400" dirty="0" err="1"/>
              <a:t>Tufte’s</a:t>
            </a:r>
            <a:r>
              <a:rPr lang="en-US" sz="1400" dirty="0"/>
              <a:t> books)</a:t>
            </a:r>
            <a:endParaRPr lang="en-US" dirty="0"/>
          </a:p>
          <a:p>
            <a:pPr marL="285750" indent="-285750">
              <a:buFont typeface="Arial" panose="020B0604020202020204" pitchFamily="34" charset="0"/>
              <a:buChar char="•"/>
            </a:pPr>
            <a:r>
              <a:rPr lang="en-US" dirty="0"/>
              <a:t>Books (yes entire books!)</a:t>
            </a:r>
          </a:p>
          <a:p>
            <a:pPr marL="285750" indent="-285750">
              <a:buFont typeface="Arial" panose="020B0604020202020204" pitchFamily="34" charset="0"/>
              <a:buChar char="•"/>
            </a:pPr>
            <a:r>
              <a:rPr lang="en-US" dirty="0"/>
              <a:t>Shiny and ‘Flex’ Dashboards</a:t>
            </a:r>
          </a:p>
          <a:p>
            <a:pPr marL="285750" indent="-285750">
              <a:buFont typeface="Arial" panose="020B0604020202020204" pitchFamily="34" charset="0"/>
              <a:buChar char="•"/>
            </a:pPr>
            <a:r>
              <a:rPr lang="en-US" dirty="0" err="1"/>
              <a:t>LaTeX</a:t>
            </a:r>
            <a:r>
              <a:rPr lang="en-US" dirty="0"/>
              <a:t> Documents</a:t>
            </a:r>
          </a:p>
        </p:txBody>
      </p:sp>
      <p:pic>
        <p:nvPicPr>
          <p:cNvPr id="5" name="Picture 4">
            <a:extLst>
              <a:ext uri="{FF2B5EF4-FFF2-40B4-BE49-F238E27FC236}">
                <a16:creationId xmlns:a16="http://schemas.microsoft.com/office/drawing/2014/main" id="{69FC8F7C-95AF-D74C-B75D-3903EB2FA175}"/>
              </a:ext>
            </a:extLst>
          </p:cNvPr>
          <p:cNvPicPr>
            <a:picLocks noChangeAspect="1"/>
          </p:cNvPicPr>
          <p:nvPr/>
        </p:nvPicPr>
        <p:blipFill>
          <a:blip r:embed="rId3"/>
          <a:stretch>
            <a:fillRect/>
          </a:stretch>
        </p:blipFill>
        <p:spPr>
          <a:xfrm>
            <a:off x="8724812" y="2991295"/>
            <a:ext cx="3171478" cy="19336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Straight Arrow Connector 6">
            <a:extLst>
              <a:ext uri="{FF2B5EF4-FFF2-40B4-BE49-F238E27FC236}">
                <a16:creationId xmlns:a16="http://schemas.microsoft.com/office/drawing/2014/main" id="{80B6AA1E-65A9-3248-903C-DBBCB084D9E8}"/>
              </a:ext>
            </a:extLst>
          </p:cNvPr>
          <p:cNvCxnSpPr>
            <a:cxnSpLocks/>
          </p:cNvCxnSpPr>
          <p:nvPr/>
        </p:nvCxnSpPr>
        <p:spPr>
          <a:xfrm flipV="1">
            <a:off x="8261684" y="3946358"/>
            <a:ext cx="417095" cy="2727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8" name="TextBox 7">
            <a:extLst>
              <a:ext uri="{FF2B5EF4-FFF2-40B4-BE49-F238E27FC236}">
                <a16:creationId xmlns:a16="http://schemas.microsoft.com/office/drawing/2014/main" id="{4EF7B030-1ECF-0F49-8ECC-CF74BC71C159}"/>
              </a:ext>
            </a:extLst>
          </p:cNvPr>
          <p:cNvSpPr txBox="1"/>
          <p:nvPr/>
        </p:nvSpPr>
        <p:spPr>
          <a:xfrm>
            <a:off x="2529605" y="5654449"/>
            <a:ext cx="8539517" cy="646331"/>
          </a:xfrm>
          <a:prstGeom prst="rect">
            <a:avLst/>
          </a:prstGeom>
          <a:noFill/>
        </p:spPr>
        <p:txBody>
          <a:bodyPr wrap="none" rtlCol="0">
            <a:spAutoFit/>
          </a:bodyPr>
          <a:lstStyle/>
          <a:p>
            <a:pPr algn="ctr"/>
            <a:r>
              <a:rPr lang="en-US" i="1" dirty="0"/>
              <a:t>Some have even used R Markdown in ‘for loops’ to generate email reports.</a:t>
            </a:r>
          </a:p>
          <a:p>
            <a:pPr algn="ctr"/>
            <a:r>
              <a:rPr lang="en-US" i="1" dirty="0"/>
              <a:t>With your imagination you can do many more things!</a:t>
            </a:r>
          </a:p>
        </p:txBody>
      </p:sp>
    </p:spTree>
    <p:extLst>
      <p:ext uri="{BB962C8B-B14F-4D97-AF65-F5344CB8AC3E}">
        <p14:creationId xmlns:p14="http://schemas.microsoft.com/office/powerpoint/2010/main" val="3769451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ACBADF-A6DF-DD42-A37F-AB9DB67443FA}"/>
              </a:ext>
            </a:extLst>
          </p:cNvPr>
          <p:cNvPicPr>
            <a:picLocks noChangeAspect="1"/>
          </p:cNvPicPr>
          <p:nvPr/>
        </p:nvPicPr>
        <p:blipFill rotWithShape="1">
          <a:blip r:embed="rId2"/>
          <a:srcRect l="9407" t="34963" r="10593" b="35852"/>
          <a:stretch/>
        </p:blipFill>
        <p:spPr>
          <a:xfrm>
            <a:off x="6370320" y="806496"/>
            <a:ext cx="2997200" cy="1093423"/>
          </a:xfrm>
          <a:prstGeom prst="rect">
            <a:avLst/>
          </a:prstGeom>
        </p:spPr>
      </p:pic>
      <p:sp>
        <p:nvSpPr>
          <p:cNvPr id="7" name="Title 6">
            <a:extLst>
              <a:ext uri="{FF2B5EF4-FFF2-40B4-BE49-F238E27FC236}">
                <a16:creationId xmlns:a16="http://schemas.microsoft.com/office/drawing/2014/main" id="{53563285-0371-3843-AFBA-5521E6159AF7}"/>
              </a:ext>
            </a:extLst>
          </p:cNvPr>
          <p:cNvSpPr>
            <a:spLocks noGrp="1"/>
          </p:cNvSpPr>
          <p:nvPr>
            <p:ph type="title"/>
          </p:nvPr>
        </p:nvSpPr>
        <p:spPr>
          <a:xfrm>
            <a:off x="3812125" y="969550"/>
            <a:ext cx="6683156" cy="1280890"/>
          </a:xfrm>
        </p:spPr>
        <p:txBody>
          <a:bodyPr>
            <a:normAutofit/>
          </a:bodyPr>
          <a:lstStyle/>
          <a:p>
            <a:r>
              <a:rPr lang="en-US" sz="4400" b="1" dirty="0"/>
              <a:t>Open up                    !</a:t>
            </a:r>
          </a:p>
        </p:txBody>
      </p:sp>
      <p:sp>
        <p:nvSpPr>
          <p:cNvPr id="8" name="TextBox 7">
            <a:extLst>
              <a:ext uri="{FF2B5EF4-FFF2-40B4-BE49-F238E27FC236}">
                <a16:creationId xmlns:a16="http://schemas.microsoft.com/office/drawing/2014/main" id="{ACAE9139-1FE6-C749-ADBA-AA7392FCA2C8}"/>
              </a:ext>
            </a:extLst>
          </p:cNvPr>
          <p:cNvSpPr txBox="1"/>
          <p:nvPr/>
        </p:nvSpPr>
        <p:spPr>
          <a:xfrm>
            <a:off x="3230880" y="2332214"/>
            <a:ext cx="6716903" cy="369332"/>
          </a:xfrm>
          <a:prstGeom prst="rect">
            <a:avLst/>
          </a:prstGeom>
          <a:noFill/>
        </p:spPr>
        <p:txBody>
          <a:bodyPr wrap="none" rtlCol="0">
            <a:spAutoFit/>
          </a:bodyPr>
          <a:lstStyle/>
          <a:p>
            <a:r>
              <a:rPr lang="en-US" dirty="0"/>
              <a:t>From the top menu select: </a:t>
            </a:r>
            <a:r>
              <a:rPr lang="en-US" b="1" dirty="0"/>
              <a:t>File</a:t>
            </a:r>
            <a:r>
              <a:rPr lang="en-US" dirty="0"/>
              <a:t> &gt; </a:t>
            </a:r>
            <a:r>
              <a:rPr lang="en-US" b="1" dirty="0"/>
              <a:t>New File </a:t>
            </a:r>
            <a:r>
              <a:rPr lang="en-US" dirty="0"/>
              <a:t>&gt; </a:t>
            </a:r>
            <a:r>
              <a:rPr lang="en-US" b="1" dirty="0"/>
              <a:t>R Markdown …</a:t>
            </a:r>
          </a:p>
        </p:txBody>
      </p:sp>
      <p:pic>
        <p:nvPicPr>
          <p:cNvPr id="10" name="Picture 9">
            <a:extLst>
              <a:ext uri="{FF2B5EF4-FFF2-40B4-BE49-F238E27FC236}">
                <a16:creationId xmlns:a16="http://schemas.microsoft.com/office/drawing/2014/main" id="{95213A0C-951A-FA46-A13A-22EDCE14D662}"/>
              </a:ext>
            </a:extLst>
          </p:cNvPr>
          <p:cNvPicPr>
            <a:picLocks noChangeAspect="1"/>
          </p:cNvPicPr>
          <p:nvPr/>
        </p:nvPicPr>
        <p:blipFill>
          <a:blip r:embed="rId3"/>
          <a:stretch>
            <a:fillRect/>
          </a:stretch>
        </p:blipFill>
        <p:spPr>
          <a:xfrm>
            <a:off x="3558124" y="3186430"/>
            <a:ext cx="3492915" cy="2778808"/>
          </a:xfrm>
          <a:prstGeom prst="rect">
            <a:avLst/>
          </a:prstGeom>
        </p:spPr>
      </p:pic>
      <p:sp>
        <p:nvSpPr>
          <p:cNvPr id="11" name="TextBox 10">
            <a:extLst>
              <a:ext uri="{FF2B5EF4-FFF2-40B4-BE49-F238E27FC236}">
                <a16:creationId xmlns:a16="http://schemas.microsoft.com/office/drawing/2014/main" id="{B3C429D3-AF44-7C45-9249-CBC710537814}"/>
              </a:ext>
            </a:extLst>
          </p:cNvPr>
          <p:cNvSpPr txBox="1"/>
          <p:nvPr/>
        </p:nvSpPr>
        <p:spPr>
          <a:xfrm>
            <a:off x="7325360" y="3535680"/>
            <a:ext cx="3627120" cy="2031325"/>
          </a:xfrm>
          <a:prstGeom prst="rect">
            <a:avLst/>
          </a:prstGeom>
          <a:noFill/>
        </p:spPr>
        <p:txBody>
          <a:bodyPr wrap="square" rtlCol="0">
            <a:spAutoFit/>
          </a:bodyPr>
          <a:lstStyle/>
          <a:p>
            <a:r>
              <a:rPr lang="en-US" i="1" dirty="0"/>
              <a:t>When this box pops up, keep ‘</a:t>
            </a:r>
            <a:r>
              <a:rPr lang="en-US" b="1" i="1" dirty="0"/>
              <a:t>Document</a:t>
            </a:r>
            <a:r>
              <a:rPr lang="en-US" i="1" dirty="0"/>
              <a:t>’ and ‘</a:t>
            </a:r>
            <a:r>
              <a:rPr lang="en-US" b="1" i="1" dirty="0"/>
              <a:t>HTML</a:t>
            </a:r>
            <a:r>
              <a:rPr lang="en-US" i="1" dirty="0"/>
              <a:t>’ output selected</a:t>
            </a:r>
          </a:p>
          <a:p>
            <a:endParaRPr lang="en-US" i="1" dirty="0"/>
          </a:p>
          <a:p>
            <a:r>
              <a:rPr lang="en-US" i="1" dirty="0"/>
              <a:t>Put in ‘Test’ for the Title and add your name as Author and hit ‘OK’</a:t>
            </a:r>
          </a:p>
        </p:txBody>
      </p:sp>
    </p:spTree>
    <p:extLst>
      <p:ext uri="{BB962C8B-B14F-4D97-AF65-F5344CB8AC3E}">
        <p14:creationId xmlns:p14="http://schemas.microsoft.com/office/powerpoint/2010/main" val="1832894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p:txBody>
          <a:bodyPr/>
          <a:lstStyle/>
          <a:p>
            <a:r>
              <a:rPr lang="en-US" b="1" dirty="0"/>
              <a:t>Anatomy of an R Markdown File</a:t>
            </a:r>
          </a:p>
        </p:txBody>
      </p:sp>
      <p:pic>
        <p:nvPicPr>
          <p:cNvPr id="6" name="Picture 5">
            <a:extLst>
              <a:ext uri="{FF2B5EF4-FFF2-40B4-BE49-F238E27FC236}">
                <a16:creationId xmlns:a16="http://schemas.microsoft.com/office/drawing/2014/main" id="{C16FB9A7-CB04-E242-B088-EA1BED204723}"/>
              </a:ext>
            </a:extLst>
          </p:cNvPr>
          <p:cNvPicPr>
            <a:picLocks noChangeAspect="1"/>
          </p:cNvPicPr>
          <p:nvPr/>
        </p:nvPicPr>
        <p:blipFill rotWithShape="1">
          <a:blip r:embed="rId3"/>
          <a:srcRect t="620" b="10623"/>
          <a:stretch/>
        </p:blipFill>
        <p:spPr>
          <a:xfrm>
            <a:off x="505423" y="2515140"/>
            <a:ext cx="10999188" cy="382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365D5B23-0DB3-1249-A062-26A055280F50}"/>
              </a:ext>
            </a:extLst>
          </p:cNvPr>
          <p:cNvSpPr txBox="1"/>
          <p:nvPr/>
        </p:nvSpPr>
        <p:spPr>
          <a:xfrm>
            <a:off x="1871513" y="1563739"/>
            <a:ext cx="8267007" cy="646331"/>
          </a:xfrm>
          <a:prstGeom prst="rect">
            <a:avLst/>
          </a:prstGeom>
          <a:noFill/>
        </p:spPr>
        <p:txBody>
          <a:bodyPr wrap="none" rtlCol="0">
            <a:spAutoFit/>
          </a:bodyPr>
          <a:lstStyle/>
          <a:p>
            <a:pPr algn="ctr"/>
            <a:r>
              <a:rPr lang="en-US" b="1" dirty="0">
                <a:solidFill>
                  <a:srgbClr val="C00000"/>
                </a:solidFill>
              </a:rPr>
              <a:t>TOP: </a:t>
            </a:r>
            <a:r>
              <a:rPr lang="en-US" dirty="0">
                <a:solidFill>
                  <a:srgbClr val="C00000"/>
                </a:solidFill>
              </a:rPr>
              <a:t>Header in YAML format with title, author, date and output format(s)</a:t>
            </a:r>
          </a:p>
          <a:p>
            <a:pPr algn="ctr"/>
            <a:r>
              <a:rPr lang="en-US" dirty="0">
                <a:solidFill>
                  <a:srgbClr val="C00000"/>
                </a:solidFill>
              </a:rPr>
              <a:t>Used for compiling - multiple output formats can be written here!</a:t>
            </a:r>
          </a:p>
        </p:txBody>
      </p:sp>
      <p:sp>
        <p:nvSpPr>
          <p:cNvPr id="9" name="Rounded Rectangle 8">
            <a:extLst>
              <a:ext uri="{FF2B5EF4-FFF2-40B4-BE49-F238E27FC236}">
                <a16:creationId xmlns:a16="http://schemas.microsoft.com/office/drawing/2014/main" id="{DF8EC564-70C9-5646-9F96-C9A01C9B32D9}"/>
              </a:ext>
            </a:extLst>
          </p:cNvPr>
          <p:cNvSpPr/>
          <p:nvPr/>
        </p:nvSpPr>
        <p:spPr>
          <a:xfrm>
            <a:off x="629919" y="2515140"/>
            <a:ext cx="10874691" cy="88846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B979DC1D-A32E-1A48-B1DE-C8E755DC8E5F}"/>
              </a:ext>
            </a:extLst>
          </p:cNvPr>
          <p:cNvCxnSpPr/>
          <p:nvPr/>
        </p:nvCxnSpPr>
        <p:spPr>
          <a:xfrm flipV="1">
            <a:off x="833120" y="1757680"/>
            <a:ext cx="1038393" cy="75746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7742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p:txBody>
          <a:bodyPr/>
          <a:lstStyle/>
          <a:p>
            <a:r>
              <a:rPr lang="en-US" b="1" dirty="0"/>
              <a:t>Anatomy of an R Markdown File</a:t>
            </a:r>
          </a:p>
        </p:txBody>
      </p:sp>
      <p:pic>
        <p:nvPicPr>
          <p:cNvPr id="6" name="Picture 5">
            <a:extLst>
              <a:ext uri="{FF2B5EF4-FFF2-40B4-BE49-F238E27FC236}">
                <a16:creationId xmlns:a16="http://schemas.microsoft.com/office/drawing/2014/main" id="{C16FB9A7-CB04-E242-B088-EA1BED204723}"/>
              </a:ext>
            </a:extLst>
          </p:cNvPr>
          <p:cNvPicPr>
            <a:picLocks noChangeAspect="1"/>
          </p:cNvPicPr>
          <p:nvPr/>
        </p:nvPicPr>
        <p:blipFill rotWithShape="1">
          <a:blip r:embed="rId3"/>
          <a:srcRect t="620" b="10623"/>
          <a:stretch/>
        </p:blipFill>
        <p:spPr>
          <a:xfrm>
            <a:off x="505423" y="2515140"/>
            <a:ext cx="10999188" cy="382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a:extLst>
              <a:ext uri="{FF2B5EF4-FFF2-40B4-BE49-F238E27FC236}">
                <a16:creationId xmlns:a16="http://schemas.microsoft.com/office/drawing/2014/main" id="{365D5B23-0DB3-1249-A062-26A055280F50}"/>
              </a:ext>
            </a:extLst>
          </p:cNvPr>
          <p:cNvSpPr txBox="1"/>
          <p:nvPr/>
        </p:nvSpPr>
        <p:spPr>
          <a:xfrm>
            <a:off x="3101026" y="1563739"/>
            <a:ext cx="5808001" cy="646331"/>
          </a:xfrm>
          <a:prstGeom prst="rect">
            <a:avLst/>
          </a:prstGeom>
          <a:noFill/>
        </p:spPr>
        <p:txBody>
          <a:bodyPr wrap="none" rtlCol="0">
            <a:spAutoFit/>
          </a:bodyPr>
          <a:lstStyle/>
          <a:p>
            <a:pPr algn="ctr"/>
            <a:r>
              <a:rPr lang="en-US" b="1" dirty="0">
                <a:solidFill>
                  <a:srgbClr val="C00000"/>
                </a:solidFill>
              </a:rPr>
              <a:t>BOTTOM: </a:t>
            </a:r>
            <a:r>
              <a:rPr lang="en-US" dirty="0">
                <a:solidFill>
                  <a:srgbClr val="C00000"/>
                </a:solidFill>
              </a:rPr>
              <a:t>The main Markdown and code content</a:t>
            </a:r>
          </a:p>
          <a:p>
            <a:pPr algn="ctr"/>
            <a:r>
              <a:rPr lang="en-US" u="sng" dirty="0">
                <a:solidFill>
                  <a:srgbClr val="C00000"/>
                </a:solidFill>
              </a:rPr>
              <a:t>Code chunks</a:t>
            </a:r>
            <a:r>
              <a:rPr lang="en-US" dirty="0">
                <a:solidFill>
                  <a:srgbClr val="C00000"/>
                </a:solidFill>
              </a:rPr>
              <a:t> are offset by ``` before/after</a:t>
            </a:r>
          </a:p>
        </p:txBody>
      </p:sp>
      <p:sp>
        <p:nvSpPr>
          <p:cNvPr id="9" name="Rounded Rectangle 8">
            <a:extLst>
              <a:ext uri="{FF2B5EF4-FFF2-40B4-BE49-F238E27FC236}">
                <a16:creationId xmlns:a16="http://schemas.microsoft.com/office/drawing/2014/main" id="{DF8EC564-70C9-5646-9F96-C9A01C9B32D9}"/>
              </a:ext>
            </a:extLst>
          </p:cNvPr>
          <p:cNvSpPr/>
          <p:nvPr/>
        </p:nvSpPr>
        <p:spPr>
          <a:xfrm>
            <a:off x="396240" y="3348260"/>
            <a:ext cx="11257280" cy="2900140"/>
          </a:xfrm>
          <a:prstGeom prst="roundRect">
            <a:avLst/>
          </a:prstGeom>
          <a:noFill/>
          <a:ln w="19050">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B979DC1D-A32E-1A48-B1DE-C8E755DC8E5F}"/>
              </a:ext>
            </a:extLst>
          </p:cNvPr>
          <p:cNvCxnSpPr>
            <a:cxnSpLocks/>
          </p:cNvCxnSpPr>
          <p:nvPr/>
        </p:nvCxnSpPr>
        <p:spPr>
          <a:xfrm flipV="1">
            <a:off x="2015067" y="1757681"/>
            <a:ext cx="1175173" cy="1590579"/>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extLst>
              <a:ext uri="{FF2B5EF4-FFF2-40B4-BE49-F238E27FC236}">
                <a16:creationId xmlns:a16="http://schemas.microsoft.com/office/drawing/2014/main" id="{4C1A39D0-29E5-184B-9494-B611B5E22144}"/>
              </a:ext>
            </a:extLst>
          </p:cNvPr>
          <p:cNvSpPr/>
          <p:nvPr/>
        </p:nvSpPr>
        <p:spPr>
          <a:xfrm>
            <a:off x="629918" y="3444240"/>
            <a:ext cx="2194562" cy="35560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D02BDD3B-1A75-CF46-BB9A-C461D4D73404}"/>
              </a:ext>
            </a:extLst>
          </p:cNvPr>
          <p:cNvCxnSpPr>
            <a:cxnSpLocks/>
          </p:cNvCxnSpPr>
          <p:nvPr/>
        </p:nvCxnSpPr>
        <p:spPr>
          <a:xfrm flipV="1">
            <a:off x="2824480" y="2130748"/>
            <a:ext cx="1759804" cy="1421336"/>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53FCA91-EF19-B645-98D0-EB1C3F5492E1}"/>
              </a:ext>
            </a:extLst>
          </p:cNvPr>
          <p:cNvSpPr txBox="1"/>
          <p:nvPr/>
        </p:nvSpPr>
        <p:spPr>
          <a:xfrm>
            <a:off x="9341167" y="1755669"/>
            <a:ext cx="2141933" cy="646331"/>
          </a:xfrm>
          <a:prstGeom prst="rect">
            <a:avLst/>
          </a:prstGeom>
          <a:noFill/>
        </p:spPr>
        <p:txBody>
          <a:bodyPr wrap="none" rtlCol="0">
            <a:spAutoFit/>
          </a:bodyPr>
          <a:lstStyle/>
          <a:p>
            <a:r>
              <a:rPr lang="en-US" i="1" dirty="0">
                <a:solidFill>
                  <a:srgbClr val="C00000"/>
                </a:solidFill>
              </a:rPr>
              <a:t>Run single chunks</a:t>
            </a:r>
          </a:p>
          <a:p>
            <a:r>
              <a:rPr lang="en-US" i="1" dirty="0">
                <a:solidFill>
                  <a:srgbClr val="C00000"/>
                </a:solidFill>
              </a:rPr>
              <a:t>With interface!</a:t>
            </a:r>
          </a:p>
        </p:txBody>
      </p:sp>
      <p:cxnSp>
        <p:nvCxnSpPr>
          <p:cNvPr id="20" name="Straight Arrow Connector 19">
            <a:extLst>
              <a:ext uri="{FF2B5EF4-FFF2-40B4-BE49-F238E27FC236}">
                <a16:creationId xmlns:a16="http://schemas.microsoft.com/office/drawing/2014/main" id="{AB18B5D6-E20F-4840-8A3D-A2B9F458127B}"/>
              </a:ext>
            </a:extLst>
          </p:cNvPr>
          <p:cNvCxnSpPr/>
          <p:nvPr/>
        </p:nvCxnSpPr>
        <p:spPr>
          <a:xfrm>
            <a:off x="10668831" y="2333945"/>
            <a:ext cx="618929" cy="11407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845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495774"/>
            <a:ext cx="8911687" cy="1280890"/>
          </a:xfrm>
        </p:spPr>
        <p:txBody>
          <a:bodyPr/>
          <a:lstStyle/>
          <a:p>
            <a:r>
              <a:rPr lang="en-US" b="1" dirty="0"/>
              <a:t>Compiling an R Markdown File</a:t>
            </a:r>
          </a:p>
        </p:txBody>
      </p:sp>
      <p:pic>
        <p:nvPicPr>
          <p:cNvPr id="6" name="Picture 5">
            <a:extLst>
              <a:ext uri="{FF2B5EF4-FFF2-40B4-BE49-F238E27FC236}">
                <a16:creationId xmlns:a16="http://schemas.microsoft.com/office/drawing/2014/main" id="{C16FB9A7-CB04-E242-B088-EA1BED204723}"/>
              </a:ext>
            </a:extLst>
          </p:cNvPr>
          <p:cNvPicPr>
            <a:picLocks noChangeAspect="1"/>
          </p:cNvPicPr>
          <p:nvPr/>
        </p:nvPicPr>
        <p:blipFill rotWithShape="1">
          <a:blip r:embed="rId3"/>
          <a:srcRect t="620" b="10623"/>
          <a:stretch/>
        </p:blipFill>
        <p:spPr>
          <a:xfrm>
            <a:off x="505423" y="2515140"/>
            <a:ext cx="10999188" cy="382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a:extLst>
              <a:ext uri="{FF2B5EF4-FFF2-40B4-BE49-F238E27FC236}">
                <a16:creationId xmlns:a16="http://schemas.microsoft.com/office/drawing/2014/main" id="{57E7C0F7-3074-7248-935E-8E2795ADAC17}"/>
              </a:ext>
            </a:extLst>
          </p:cNvPr>
          <p:cNvPicPr>
            <a:picLocks noChangeAspect="1"/>
          </p:cNvPicPr>
          <p:nvPr/>
        </p:nvPicPr>
        <p:blipFill>
          <a:blip r:embed="rId4"/>
          <a:stretch>
            <a:fillRect/>
          </a:stretch>
        </p:blipFill>
        <p:spPr>
          <a:xfrm>
            <a:off x="9964559" y="1453396"/>
            <a:ext cx="2052320" cy="1898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a:extLst>
              <a:ext uri="{FF2B5EF4-FFF2-40B4-BE49-F238E27FC236}">
                <a16:creationId xmlns:a16="http://schemas.microsoft.com/office/drawing/2014/main" id="{488C0B0B-6B01-8647-9CB5-7B9426D0885A}"/>
              </a:ext>
            </a:extLst>
          </p:cNvPr>
          <p:cNvSpPr txBox="1"/>
          <p:nvPr/>
        </p:nvSpPr>
        <p:spPr>
          <a:xfrm>
            <a:off x="1319718" y="1258538"/>
            <a:ext cx="8728672" cy="923330"/>
          </a:xfrm>
          <a:prstGeom prst="rect">
            <a:avLst/>
          </a:prstGeom>
          <a:noFill/>
        </p:spPr>
        <p:txBody>
          <a:bodyPr wrap="none" rtlCol="0">
            <a:spAutoFit/>
          </a:bodyPr>
          <a:lstStyle/>
          <a:p>
            <a:r>
              <a:rPr lang="en-US" dirty="0">
                <a:solidFill>
                  <a:srgbClr val="C00000"/>
                </a:solidFill>
              </a:rPr>
              <a:t>To compile your file press the </a:t>
            </a:r>
            <a:r>
              <a:rPr lang="en-US" i="1" dirty="0">
                <a:solidFill>
                  <a:srgbClr val="C00000"/>
                </a:solidFill>
              </a:rPr>
              <a:t>‘</a:t>
            </a:r>
            <a:r>
              <a:rPr lang="en-US" dirty="0">
                <a:solidFill>
                  <a:srgbClr val="C00000"/>
                </a:solidFill>
              </a:rPr>
              <a:t>Knit’ button or</a:t>
            </a:r>
            <a:r>
              <a:rPr lang="en-US" i="1" dirty="0">
                <a:solidFill>
                  <a:srgbClr val="C00000"/>
                </a:solidFill>
              </a:rPr>
              <a:t> press: ‘</a:t>
            </a:r>
            <a:r>
              <a:rPr lang="en-US" b="1" i="1" dirty="0">
                <a:solidFill>
                  <a:srgbClr val="C00000"/>
                </a:solidFill>
              </a:rPr>
              <a:t>Ctrl/</a:t>
            </a:r>
            <a:r>
              <a:rPr lang="en-US" b="1" i="1" dirty="0" err="1">
                <a:solidFill>
                  <a:srgbClr val="C00000"/>
                </a:solidFill>
              </a:rPr>
              <a:t>Cmd</a:t>
            </a:r>
            <a:r>
              <a:rPr lang="en-US" b="1" i="1" dirty="0">
                <a:solidFill>
                  <a:srgbClr val="C00000"/>
                </a:solidFill>
              </a:rPr>
              <a:t> + Shift + K</a:t>
            </a:r>
            <a:r>
              <a:rPr lang="en-US" i="1" dirty="0">
                <a:solidFill>
                  <a:srgbClr val="C00000"/>
                </a:solidFill>
              </a:rPr>
              <a:t>’</a:t>
            </a:r>
          </a:p>
          <a:p>
            <a:endParaRPr lang="en-US" i="1" dirty="0">
              <a:solidFill>
                <a:srgbClr val="C00000"/>
              </a:solidFill>
            </a:endParaRPr>
          </a:p>
          <a:p>
            <a:r>
              <a:rPr lang="en-US" i="1" dirty="0">
                <a:solidFill>
                  <a:srgbClr val="C00000"/>
                </a:solidFill>
              </a:rPr>
              <a:t>	   If you list multiple outputs, select one from the dropdown menu!</a:t>
            </a:r>
          </a:p>
        </p:txBody>
      </p:sp>
      <p:sp>
        <p:nvSpPr>
          <p:cNvPr id="9" name="Rounded Rectangle 8">
            <a:extLst>
              <a:ext uri="{FF2B5EF4-FFF2-40B4-BE49-F238E27FC236}">
                <a16:creationId xmlns:a16="http://schemas.microsoft.com/office/drawing/2014/main" id="{D92AC75A-AC98-EC47-AB63-2DF680006B5A}"/>
              </a:ext>
            </a:extLst>
          </p:cNvPr>
          <p:cNvSpPr/>
          <p:nvPr/>
        </p:nvSpPr>
        <p:spPr>
          <a:xfrm>
            <a:off x="1788158" y="2402594"/>
            <a:ext cx="579122" cy="35560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223A511-B95E-7243-B250-B0165E556B40}"/>
              </a:ext>
            </a:extLst>
          </p:cNvPr>
          <p:cNvCxnSpPr>
            <a:cxnSpLocks/>
          </p:cNvCxnSpPr>
          <p:nvPr/>
        </p:nvCxnSpPr>
        <p:spPr>
          <a:xfrm flipH="1" flipV="1">
            <a:off x="1554480" y="1626548"/>
            <a:ext cx="317082" cy="776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5E6FACB-CAA5-2945-B095-0DE69C811EFF}"/>
              </a:ext>
            </a:extLst>
          </p:cNvPr>
          <p:cNvCxnSpPr>
            <a:cxnSpLocks/>
          </p:cNvCxnSpPr>
          <p:nvPr/>
        </p:nvCxnSpPr>
        <p:spPr>
          <a:xfrm>
            <a:off x="9657347" y="2014686"/>
            <a:ext cx="4197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06109A2-E32B-3145-9DDA-A7DB17229885}"/>
              </a:ext>
            </a:extLst>
          </p:cNvPr>
          <p:cNvSpPr txBox="1"/>
          <p:nvPr/>
        </p:nvSpPr>
        <p:spPr>
          <a:xfrm>
            <a:off x="5249842" y="6456584"/>
            <a:ext cx="1510350" cy="369332"/>
          </a:xfrm>
          <a:prstGeom prst="rect">
            <a:avLst/>
          </a:prstGeom>
          <a:noFill/>
        </p:spPr>
        <p:txBody>
          <a:bodyPr wrap="none" rtlCol="0">
            <a:spAutoFit/>
          </a:bodyPr>
          <a:lstStyle/>
          <a:p>
            <a:r>
              <a:rPr lang="en-US" b="1" i="1" dirty="0"/>
              <a:t>Try this now!</a:t>
            </a:r>
          </a:p>
        </p:txBody>
      </p:sp>
    </p:spTree>
    <p:extLst>
      <p:ext uri="{BB962C8B-B14F-4D97-AF65-F5344CB8AC3E}">
        <p14:creationId xmlns:p14="http://schemas.microsoft.com/office/powerpoint/2010/main" val="3745278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495774"/>
            <a:ext cx="8911687" cy="1280890"/>
          </a:xfrm>
        </p:spPr>
        <p:txBody>
          <a:bodyPr/>
          <a:lstStyle/>
          <a:p>
            <a:r>
              <a:rPr lang="en-US" b="1" dirty="0"/>
              <a:t>Compiling an R Markdown File</a:t>
            </a:r>
          </a:p>
        </p:txBody>
      </p:sp>
      <p:sp>
        <p:nvSpPr>
          <p:cNvPr id="15" name="TextBox 14">
            <a:extLst>
              <a:ext uri="{FF2B5EF4-FFF2-40B4-BE49-F238E27FC236}">
                <a16:creationId xmlns:a16="http://schemas.microsoft.com/office/drawing/2014/main" id="{D06109A2-E32B-3145-9DDA-A7DB17229885}"/>
              </a:ext>
            </a:extLst>
          </p:cNvPr>
          <p:cNvSpPr txBox="1"/>
          <p:nvPr/>
        </p:nvSpPr>
        <p:spPr>
          <a:xfrm>
            <a:off x="2291149" y="1776664"/>
            <a:ext cx="8114492" cy="4431983"/>
          </a:xfrm>
          <a:prstGeom prst="rect">
            <a:avLst/>
          </a:prstGeom>
          <a:noFill/>
        </p:spPr>
        <p:txBody>
          <a:bodyPr wrap="square" rtlCol="0">
            <a:spAutoFit/>
          </a:bodyPr>
          <a:lstStyle/>
          <a:p>
            <a:pPr algn="ctr"/>
            <a:r>
              <a:rPr lang="en-US" sz="2400" b="1" dirty="0"/>
              <a:t>What about rendering </a:t>
            </a:r>
            <a:r>
              <a:rPr lang="en-US" sz="2400" b="1" i="1" dirty="0"/>
              <a:t>without</a:t>
            </a:r>
            <a:r>
              <a:rPr lang="en-US" sz="2400" b="1" dirty="0"/>
              <a:t> R-studio?</a:t>
            </a:r>
          </a:p>
          <a:p>
            <a:pPr algn="ctr"/>
            <a:r>
              <a:rPr lang="en-US" sz="2400" b="1" dirty="0"/>
              <a:t>Use the ‘render’ function!</a:t>
            </a:r>
          </a:p>
          <a:p>
            <a:endParaRPr lang="en-US" b="1" dirty="0"/>
          </a:p>
          <a:p>
            <a:endParaRPr lang="en-US" b="1" dirty="0"/>
          </a:p>
          <a:p>
            <a:endParaRPr lang="en-US" b="1" dirty="0"/>
          </a:p>
          <a:p>
            <a:r>
              <a:rPr lang="en-US" dirty="0" err="1"/>
              <a:t>rmarkdown</a:t>
            </a:r>
            <a:r>
              <a:rPr lang="en-US" dirty="0"/>
              <a:t>::render(input, </a:t>
            </a:r>
            <a:r>
              <a:rPr lang="en-US" dirty="0" err="1"/>
              <a:t>output_format</a:t>
            </a:r>
            <a:r>
              <a:rPr lang="en-US" dirty="0"/>
              <a:t> = NULL, </a:t>
            </a:r>
            <a:r>
              <a:rPr lang="en-US" dirty="0" err="1"/>
              <a:t>output_file</a:t>
            </a:r>
            <a:r>
              <a:rPr lang="en-US" dirty="0"/>
              <a:t> = NULL)</a:t>
            </a:r>
          </a:p>
          <a:p>
            <a:endParaRPr lang="en-US" b="1" dirty="0"/>
          </a:p>
          <a:p>
            <a:endParaRPr lang="en-US" b="1" dirty="0"/>
          </a:p>
          <a:p>
            <a:r>
              <a:rPr lang="en-US" b="1" dirty="0"/>
              <a:t>Example: </a:t>
            </a:r>
            <a:r>
              <a:rPr lang="en-US" dirty="0" err="1"/>
              <a:t>rmarkdown</a:t>
            </a:r>
            <a:r>
              <a:rPr lang="en-US" dirty="0"/>
              <a:t>::render(“</a:t>
            </a:r>
            <a:r>
              <a:rPr lang="en-US" dirty="0" err="1"/>
              <a:t>my_experiment.Rmd</a:t>
            </a:r>
            <a:r>
              <a:rPr lang="en-US" dirty="0"/>
              <a:t>”,</a:t>
            </a:r>
          </a:p>
          <a:p>
            <a:r>
              <a:rPr lang="en-US" dirty="0"/>
              <a:t>			         </a:t>
            </a:r>
            <a:r>
              <a:rPr lang="en-US" dirty="0" err="1"/>
              <a:t>output_format</a:t>
            </a:r>
            <a:r>
              <a:rPr lang="en-US" dirty="0"/>
              <a:t>=“</a:t>
            </a:r>
            <a:r>
              <a:rPr lang="en-US" dirty="0" err="1"/>
              <a:t>html_document</a:t>
            </a:r>
            <a:r>
              <a:rPr lang="en-US" dirty="0"/>
              <a:t>”,</a:t>
            </a:r>
          </a:p>
          <a:p>
            <a:r>
              <a:rPr lang="en-US" dirty="0"/>
              <a:t>			         </a:t>
            </a:r>
            <a:r>
              <a:rPr lang="en-US" dirty="0" err="1"/>
              <a:t>output_file</a:t>
            </a:r>
            <a:r>
              <a:rPr lang="en-US" dirty="0"/>
              <a:t>=“</a:t>
            </a:r>
            <a:r>
              <a:rPr lang="en-US" dirty="0" err="1"/>
              <a:t>my_experiment.html</a:t>
            </a:r>
            <a:r>
              <a:rPr lang="en-US" dirty="0"/>
              <a:t>”)</a:t>
            </a:r>
            <a:endParaRPr lang="en-US" b="1" dirty="0"/>
          </a:p>
          <a:p>
            <a:endParaRPr lang="en-US" b="1" i="1" dirty="0"/>
          </a:p>
          <a:p>
            <a:endParaRPr lang="en-US" b="1" i="1" dirty="0"/>
          </a:p>
          <a:p>
            <a:endParaRPr lang="en-US" b="1" i="1" dirty="0"/>
          </a:p>
          <a:p>
            <a:endParaRPr lang="en-US" b="1" i="1" dirty="0"/>
          </a:p>
        </p:txBody>
      </p:sp>
    </p:spTree>
    <p:extLst>
      <p:ext uri="{BB962C8B-B14F-4D97-AF65-F5344CB8AC3E}">
        <p14:creationId xmlns:p14="http://schemas.microsoft.com/office/powerpoint/2010/main" val="3048636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624110"/>
            <a:ext cx="8911687" cy="675301"/>
          </a:xfrm>
        </p:spPr>
        <p:txBody>
          <a:bodyPr>
            <a:normAutofit/>
          </a:bodyPr>
          <a:lstStyle/>
          <a:p>
            <a:r>
              <a:rPr lang="en-US" b="1" dirty="0"/>
              <a:t>Example Output Format: Notebook</a:t>
            </a:r>
          </a:p>
        </p:txBody>
      </p:sp>
      <p:pic>
        <p:nvPicPr>
          <p:cNvPr id="4" name="Picture 3">
            <a:extLst>
              <a:ext uri="{FF2B5EF4-FFF2-40B4-BE49-F238E27FC236}">
                <a16:creationId xmlns:a16="http://schemas.microsoft.com/office/drawing/2014/main" id="{4701D539-6EF5-154A-8690-1C4BFCFFDB95}"/>
              </a:ext>
            </a:extLst>
          </p:cNvPr>
          <p:cNvPicPr>
            <a:picLocks noChangeAspect="1"/>
          </p:cNvPicPr>
          <p:nvPr/>
        </p:nvPicPr>
        <p:blipFill>
          <a:blip r:embed="rId3"/>
          <a:stretch>
            <a:fillRect/>
          </a:stretch>
        </p:blipFill>
        <p:spPr>
          <a:xfrm>
            <a:off x="7315200" y="1299410"/>
            <a:ext cx="4639510" cy="5028451"/>
          </a:xfrm>
          <a:prstGeom prst="rect">
            <a:avLst/>
          </a:prstGeom>
        </p:spPr>
      </p:pic>
      <p:sp>
        <p:nvSpPr>
          <p:cNvPr id="5" name="TextBox 4">
            <a:extLst>
              <a:ext uri="{FF2B5EF4-FFF2-40B4-BE49-F238E27FC236}">
                <a16:creationId xmlns:a16="http://schemas.microsoft.com/office/drawing/2014/main" id="{478540AE-102E-A446-9F50-BE92CF3F842D}"/>
              </a:ext>
            </a:extLst>
          </p:cNvPr>
          <p:cNvSpPr txBox="1"/>
          <p:nvPr/>
        </p:nvSpPr>
        <p:spPr>
          <a:xfrm>
            <a:off x="2939950" y="2005264"/>
            <a:ext cx="4108817" cy="523220"/>
          </a:xfrm>
          <a:prstGeom prst="rect">
            <a:avLst/>
          </a:prstGeom>
          <a:noFill/>
        </p:spPr>
        <p:txBody>
          <a:bodyPr wrap="none" rtlCol="0">
            <a:spAutoFit/>
          </a:bodyPr>
          <a:lstStyle/>
          <a:p>
            <a:r>
              <a:rPr lang="en-US" sz="2800" b="1" dirty="0"/>
              <a:t>output: </a:t>
            </a:r>
            <a:r>
              <a:rPr lang="en-US" sz="2800" b="1" dirty="0" err="1"/>
              <a:t>html_notebook</a:t>
            </a:r>
            <a:endParaRPr lang="en-US" sz="2800" b="1" dirty="0"/>
          </a:p>
        </p:txBody>
      </p:sp>
      <p:sp>
        <p:nvSpPr>
          <p:cNvPr id="8" name="TextBox 7">
            <a:extLst>
              <a:ext uri="{FF2B5EF4-FFF2-40B4-BE49-F238E27FC236}">
                <a16:creationId xmlns:a16="http://schemas.microsoft.com/office/drawing/2014/main" id="{325AE9B4-EAD2-2343-BB73-F0DD73001D8E}"/>
              </a:ext>
            </a:extLst>
          </p:cNvPr>
          <p:cNvSpPr txBox="1"/>
          <p:nvPr/>
        </p:nvSpPr>
        <p:spPr>
          <a:xfrm>
            <a:off x="2422358" y="6424863"/>
            <a:ext cx="7803739" cy="369332"/>
          </a:xfrm>
          <a:prstGeom prst="rect">
            <a:avLst/>
          </a:prstGeom>
          <a:noFill/>
        </p:spPr>
        <p:txBody>
          <a:bodyPr wrap="none" rtlCol="0">
            <a:spAutoFit/>
          </a:bodyPr>
          <a:lstStyle/>
          <a:p>
            <a:r>
              <a:rPr lang="en-US" dirty="0"/>
              <a:t>Figure from: https://</a:t>
            </a:r>
            <a:r>
              <a:rPr lang="en-US" dirty="0" err="1"/>
              <a:t>bookdown.org</a:t>
            </a:r>
            <a:r>
              <a:rPr lang="en-US" dirty="0"/>
              <a:t>/</a:t>
            </a:r>
            <a:r>
              <a:rPr lang="en-US" dirty="0" err="1"/>
              <a:t>yihui</a:t>
            </a:r>
            <a:r>
              <a:rPr lang="en-US" dirty="0"/>
              <a:t>/</a:t>
            </a:r>
            <a:r>
              <a:rPr lang="en-US" dirty="0" err="1"/>
              <a:t>rmarkdown</a:t>
            </a:r>
            <a:r>
              <a:rPr lang="en-US" dirty="0"/>
              <a:t>/</a:t>
            </a:r>
            <a:r>
              <a:rPr lang="en-US" dirty="0" err="1"/>
              <a:t>notebook.html</a:t>
            </a:r>
            <a:r>
              <a:rPr lang="en-US" dirty="0"/>
              <a:t> </a:t>
            </a:r>
          </a:p>
        </p:txBody>
      </p:sp>
    </p:spTree>
    <p:extLst>
      <p:ext uri="{BB962C8B-B14F-4D97-AF65-F5344CB8AC3E}">
        <p14:creationId xmlns:p14="http://schemas.microsoft.com/office/powerpoint/2010/main" val="1687436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624110"/>
            <a:ext cx="8911687" cy="675301"/>
          </a:xfrm>
        </p:spPr>
        <p:txBody>
          <a:bodyPr>
            <a:normAutofit/>
          </a:bodyPr>
          <a:lstStyle/>
          <a:p>
            <a:r>
              <a:rPr lang="en-US" b="1" dirty="0"/>
              <a:t>Example Output Format: PDF</a:t>
            </a:r>
          </a:p>
        </p:txBody>
      </p:sp>
      <p:sp>
        <p:nvSpPr>
          <p:cNvPr id="5" name="TextBox 4">
            <a:extLst>
              <a:ext uri="{FF2B5EF4-FFF2-40B4-BE49-F238E27FC236}">
                <a16:creationId xmlns:a16="http://schemas.microsoft.com/office/drawing/2014/main" id="{478540AE-102E-A446-9F50-BE92CF3F842D}"/>
              </a:ext>
            </a:extLst>
          </p:cNvPr>
          <p:cNvSpPr txBox="1"/>
          <p:nvPr/>
        </p:nvSpPr>
        <p:spPr>
          <a:xfrm>
            <a:off x="2592924" y="2977614"/>
            <a:ext cx="4804520" cy="2677656"/>
          </a:xfrm>
          <a:prstGeom prst="rect">
            <a:avLst/>
          </a:prstGeom>
          <a:noFill/>
        </p:spPr>
        <p:txBody>
          <a:bodyPr wrap="none" rtlCol="0">
            <a:spAutoFit/>
          </a:bodyPr>
          <a:lstStyle/>
          <a:p>
            <a:r>
              <a:rPr lang="en-US" sz="2800" b="1" dirty="0"/>
              <a:t>output:</a:t>
            </a:r>
          </a:p>
          <a:p>
            <a:r>
              <a:rPr lang="en-US" sz="2800" b="1" dirty="0"/>
              <a:t>    </a:t>
            </a:r>
            <a:r>
              <a:rPr lang="en-US" sz="2800" b="1" dirty="0" err="1"/>
              <a:t>pdf_document</a:t>
            </a:r>
            <a:r>
              <a:rPr lang="en-US" sz="2800" b="1" dirty="0"/>
              <a:t>:</a:t>
            </a:r>
          </a:p>
          <a:p>
            <a:r>
              <a:rPr lang="en-US" sz="2800" b="1" dirty="0"/>
              <a:t>        toc: true</a:t>
            </a:r>
          </a:p>
          <a:p>
            <a:r>
              <a:rPr lang="en-US" sz="2800" b="1" dirty="0"/>
              <a:t>        </a:t>
            </a:r>
            <a:r>
              <a:rPr lang="en-US" sz="2800" b="1" dirty="0" err="1"/>
              <a:t>toc_depth</a:t>
            </a:r>
            <a:r>
              <a:rPr lang="en-US" sz="2800" b="1" dirty="0"/>
              <a:t>: 2</a:t>
            </a:r>
          </a:p>
          <a:p>
            <a:r>
              <a:rPr lang="en-US" sz="2800" b="1" dirty="0"/>
              <a:t>        </a:t>
            </a:r>
            <a:r>
              <a:rPr lang="en-US" sz="2800" b="1" dirty="0" err="1"/>
              <a:t>number_sections</a:t>
            </a:r>
            <a:r>
              <a:rPr lang="en-US" sz="2800" b="1" dirty="0"/>
              <a:t>: true</a:t>
            </a:r>
          </a:p>
          <a:p>
            <a:r>
              <a:rPr lang="en-US" sz="2800" b="1" dirty="0"/>
              <a:t>	</a:t>
            </a:r>
          </a:p>
        </p:txBody>
      </p:sp>
      <p:sp>
        <p:nvSpPr>
          <p:cNvPr id="8" name="TextBox 7">
            <a:extLst>
              <a:ext uri="{FF2B5EF4-FFF2-40B4-BE49-F238E27FC236}">
                <a16:creationId xmlns:a16="http://schemas.microsoft.com/office/drawing/2014/main" id="{325AE9B4-EAD2-2343-BB73-F0DD73001D8E}"/>
              </a:ext>
            </a:extLst>
          </p:cNvPr>
          <p:cNvSpPr txBox="1"/>
          <p:nvPr/>
        </p:nvSpPr>
        <p:spPr>
          <a:xfrm>
            <a:off x="1901068" y="6488668"/>
            <a:ext cx="9462847" cy="338554"/>
          </a:xfrm>
          <a:prstGeom prst="rect">
            <a:avLst/>
          </a:prstGeom>
          <a:noFill/>
        </p:spPr>
        <p:txBody>
          <a:bodyPr wrap="none" rtlCol="0">
            <a:spAutoFit/>
          </a:bodyPr>
          <a:lstStyle/>
          <a:p>
            <a:r>
              <a:rPr lang="en-US" sz="1600" dirty="0"/>
              <a:t>For more advanced options see: </a:t>
            </a:r>
            <a:r>
              <a:rPr lang="en-US" sz="1600" dirty="0">
                <a:hlinkClick r:id="rId3"/>
              </a:rPr>
              <a:t>https://</a:t>
            </a:r>
            <a:r>
              <a:rPr lang="en-US" sz="1600" dirty="0" err="1">
                <a:hlinkClick r:id="rId3"/>
              </a:rPr>
              <a:t>bookdown.org</a:t>
            </a:r>
            <a:r>
              <a:rPr lang="en-US" sz="1600" dirty="0">
                <a:hlinkClick r:id="rId3"/>
              </a:rPr>
              <a:t>/</a:t>
            </a:r>
            <a:r>
              <a:rPr lang="en-US" sz="1600" dirty="0" err="1">
                <a:hlinkClick r:id="rId3"/>
              </a:rPr>
              <a:t>yihui</a:t>
            </a:r>
            <a:r>
              <a:rPr lang="en-US" sz="1600" dirty="0">
                <a:hlinkClick r:id="rId3"/>
              </a:rPr>
              <a:t>/</a:t>
            </a:r>
            <a:r>
              <a:rPr lang="en-US" sz="1600" dirty="0" err="1">
                <a:hlinkClick r:id="rId3"/>
              </a:rPr>
              <a:t>rmarkdown</a:t>
            </a:r>
            <a:r>
              <a:rPr lang="en-US" sz="1600" dirty="0">
                <a:hlinkClick r:id="rId3"/>
              </a:rPr>
              <a:t>/pdf-</a:t>
            </a:r>
            <a:r>
              <a:rPr lang="en-US" sz="1600" dirty="0" err="1">
                <a:hlinkClick r:id="rId3"/>
              </a:rPr>
              <a:t>document.html</a:t>
            </a:r>
            <a:endParaRPr lang="en-US" sz="1600" dirty="0"/>
          </a:p>
        </p:txBody>
      </p:sp>
      <p:sp>
        <p:nvSpPr>
          <p:cNvPr id="3" name="TextBox 2">
            <a:extLst>
              <a:ext uri="{FF2B5EF4-FFF2-40B4-BE49-F238E27FC236}">
                <a16:creationId xmlns:a16="http://schemas.microsoft.com/office/drawing/2014/main" id="{ABBE8946-8AA5-5643-A5A2-A3229EAE54DB}"/>
              </a:ext>
            </a:extLst>
          </p:cNvPr>
          <p:cNvSpPr txBox="1"/>
          <p:nvPr/>
        </p:nvSpPr>
        <p:spPr>
          <a:xfrm>
            <a:off x="2540939" y="1727256"/>
            <a:ext cx="8319566" cy="830997"/>
          </a:xfrm>
          <a:prstGeom prst="rect">
            <a:avLst/>
          </a:prstGeom>
          <a:noFill/>
        </p:spPr>
        <p:txBody>
          <a:bodyPr wrap="square" rtlCol="0">
            <a:spAutoFit/>
          </a:bodyPr>
          <a:lstStyle/>
          <a:p>
            <a:r>
              <a:rPr lang="en-US" sz="2400" b="1" i="1" dirty="0"/>
              <a:t>Note: PDF and Beamer both require </a:t>
            </a:r>
            <a:r>
              <a:rPr lang="en-US" sz="2400" b="1" i="1" dirty="0" err="1"/>
              <a:t>LaTeX</a:t>
            </a:r>
            <a:r>
              <a:rPr lang="en-US" sz="2400" b="1" i="1" dirty="0"/>
              <a:t> installed on your system!</a:t>
            </a:r>
          </a:p>
        </p:txBody>
      </p:sp>
      <p:sp>
        <p:nvSpPr>
          <p:cNvPr id="6" name="TextBox 5">
            <a:extLst>
              <a:ext uri="{FF2B5EF4-FFF2-40B4-BE49-F238E27FC236}">
                <a16:creationId xmlns:a16="http://schemas.microsoft.com/office/drawing/2014/main" id="{EFDFE394-814B-E346-B24C-5C74CB94019D}"/>
              </a:ext>
            </a:extLst>
          </p:cNvPr>
          <p:cNvSpPr txBox="1"/>
          <p:nvPr/>
        </p:nvSpPr>
        <p:spPr>
          <a:xfrm>
            <a:off x="7814159" y="2921502"/>
            <a:ext cx="4406360" cy="2308324"/>
          </a:xfrm>
          <a:prstGeom prst="rect">
            <a:avLst/>
          </a:prstGeom>
          <a:noFill/>
        </p:spPr>
        <p:txBody>
          <a:bodyPr wrap="square" rtlCol="0">
            <a:spAutoFit/>
          </a:bodyPr>
          <a:lstStyle/>
          <a:p>
            <a:r>
              <a:rPr lang="en-US" dirty="0">
                <a:solidFill>
                  <a:srgbClr val="C00000"/>
                </a:solidFill>
              </a:rPr>
              <a:t>You can add a Table of Contents to your PDF by adding ”toc: true”</a:t>
            </a:r>
          </a:p>
          <a:p>
            <a:br>
              <a:rPr lang="en-US" dirty="0">
                <a:solidFill>
                  <a:srgbClr val="C00000"/>
                </a:solidFill>
              </a:rPr>
            </a:br>
            <a:r>
              <a:rPr lang="en-US" dirty="0">
                <a:solidFill>
                  <a:srgbClr val="C00000"/>
                </a:solidFill>
              </a:rPr>
              <a:t>“</a:t>
            </a:r>
            <a:r>
              <a:rPr lang="en-US" dirty="0" err="1">
                <a:solidFill>
                  <a:srgbClr val="C00000"/>
                </a:solidFill>
              </a:rPr>
              <a:t>toc_depth</a:t>
            </a:r>
            <a:r>
              <a:rPr lang="en-US" dirty="0">
                <a:solidFill>
                  <a:srgbClr val="C00000"/>
                </a:solidFill>
              </a:rPr>
              <a:t>” decides how many levels to show in the </a:t>
            </a:r>
            <a:r>
              <a:rPr lang="en-US" dirty="0" err="1">
                <a:solidFill>
                  <a:srgbClr val="C00000"/>
                </a:solidFill>
              </a:rPr>
              <a:t>ToC</a:t>
            </a:r>
            <a:r>
              <a:rPr lang="en-US" dirty="0">
                <a:solidFill>
                  <a:srgbClr val="C00000"/>
                </a:solidFill>
              </a:rPr>
              <a:t> (default=3)</a:t>
            </a:r>
          </a:p>
          <a:p>
            <a:endParaRPr lang="en-US" dirty="0">
              <a:solidFill>
                <a:srgbClr val="C00000"/>
              </a:solidFill>
            </a:endParaRPr>
          </a:p>
          <a:p>
            <a:r>
              <a:rPr lang="en-US" dirty="0">
                <a:solidFill>
                  <a:srgbClr val="C00000"/>
                </a:solidFill>
              </a:rPr>
              <a:t>Set “</a:t>
            </a:r>
            <a:r>
              <a:rPr lang="en-US" dirty="0" err="1">
                <a:solidFill>
                  <a:srgbClr val="C00000"/>
                </a:solidFill>
              </a:rPr>
              <a:t>number_sections</a:t>
            </a:r>
            <a:r>
              <a:rPr lang="en-US" dirty="0">
                <a:solidFill>
                  <a:srgbClr val="C00000"/>
                </a:solidFill>
              </a:rPr>
              <a:t>” to true to add numbering</a:t>
            </a:r>
          </a:p>
        </p:txBody>
      </p:sp>
      <p:cxnSp>
        <p:nvCxnSpPr>
          <p:cNvPr id="9" name="Straight Arrow Connector 8">
            <a:extLst>
              <a:ext uri="{FF2B5EF4-FFF2-40B4-BE49-F238E27FC236}">
                <a16:creationId xmlns:a16="http://schemas.microsoft.com/office/drawing/2014/main" id="{1216BB80-F22C-C545-9279-A8DC29EB6053}"/>
              </a:ext>
            </a:extLst>
          </p:cNvPr>
          <p:cNvCxnSpPr>
            <a:cxnSpLocks/>
          </p:cNvCxnSpPr>
          <p:nvPr/>
        </p:nvCxnSpPr>
        <p:spPr>
          <a:xfrm flipH="1">
            <a:off x="5085347" y="3217333"/>
            <a:ext cx="2728812" cy="8734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7400906-FC43-504E-9C69-9685FC91EAA8}"/>
              </a:ext>
            </a:extLst>
          </p:cNvPr>
          <p:cNvCxnSpPr>
            <a:cxnSpLocks/>
          </p:cNvCxnSpPr>
          <p:nvPr/>
        </p:nvCxnSpPr>
        <p:spPr>
          <a:xfrm flipH="1">
            <a:off x="5802895" y="3945467"/>
            <a:ext cx="2011264" cy="539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69B5344-1728-064C-87A0-65D9F97D81D6}"/>
              </a:ext>
            </a:extLst>
          </p:cNvPr>
          <p:cNvCxnSpPr>
            <a:cxnSpLocks/>
          </p:cNvCxnSpPr>
          <p:nvPr/>
        </p:nvCxnSpPr>
        <p:spPr>
          <a:xfrm flipH="1">
            <a:off x="7322437" y="4775200"/>
            <a:ext cx="491722" cy="1328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954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624110"/>
            <a:ext cx="8911687" cy="675301"/>
          </a:xfrm>
        </p:spPr>
        <p:txBody>
          <a:bodyPr>
            <a:normAutofit/>
          </a:bodyPr>
          <a:lstStyle/>
          <a:p>
            <a:r>
              <a:rPr lang="en-US" b="1" dirty="0"/>
              <a:t>Example Output Format: Documents</a:t>
            </a:r>
          </a:p>
        </p:txBody>
      </p:sp>
      <p:sp>
        <p:nvSpPr>
          <p:cNvPr id="5" name="TextBox 4">
            <a:extLst>
              <a:ext uri="{FF2B5EF4-FFF2-40B4-BE49-F238E27FC236}">
                <a16:creationId xmlns:a16="http://schemas.microsoft.com/office/drawing/2014/main" id="{478540AE-102E-A446-9F50-BE92CF3F842D}"/>
              </a:ext>
            </a:extLst>
          </p:cNvPr>
          <p:cNvSpPr txBox="1"/>
          <p:nvPr/>
        </p:nvSpPr>
        <p:spPr>
          <a:xfrm>
            <a:off x="2592924" y="2622349"/>
            <a:ext cx="6447599" cy="1384995"/>
          </a:xfrm>
          <a:prstGeom prst="rect">
            <a:avLst/>
          </a:prstGeom>
          <a:noFill/>
        </p:spPr>
        <p:txBody>
          <a:bodyPr wrap="none" rtlCol="0">
            <a:spAutoFit/>
          </a:bodyPr>
          <a:lstStyle/>
          <a:p>
            <a:r>
              <a:rPr lang="en-US" sz="2800" b="1" dirty="0"/>
              <a:t>output:</a:t>
            </a:r>
          </a:p>
          <a:p>
            <a:r>
              <a:rPr lang="en-US" sz="2800" b="1" dirty="0"/>
              <a:t>    </a:t>
            </a:r>
            <a:r>
              <a:rPr lang="en-US" sz="2800" b="1" dirty="0" err="1"/>
              <a:t>word_document</a:t>
            </a:r>
            <a:r>
              <a:rPr lang="en-US" sz="2800" b="1" dirty="0"/>
              <a:t>:</a:t>
            </a:r>
          </a:p>
          <a:p>
            <a:r>
              <a:rPr lang="en-US" sz="2800" b="1" dirty="0"/>
              <a:t>        </a:t>
            </a:r>
            <a:r>
              <a:rPr lang="en-US" sz="2800" b="1" dirty="0" err="1"/>
              <a:t>reference_docx</a:t>
            </a:r>
            <a:r>
              <a:rPr lang="en-US" sz="2800" b="1" dirty="0"/>
              <a:t>: my-</a:t>
            </a:r>
            <a:r>
              <a:rPr lang="en-US" sz="2800" b="1" dirty="0" err="1"/>
              <a:t>style.docx</a:t>
            </a:r>
            <a:endParaRPr lang="en-US" sz="2800" b="1" dirty="0"/>
          </a:p>
        </p:txBody>
      </p:sp>
      <p:sp>
        <p:nvSpPr>
          <p:cNvPr id="8" name="TextBox 7">
            <a:extLst>
              <a:ext uri="{FF2B5EF4-FFF2-40B4-BE49-F238E27FC236}">
                <a16:creationId xmlns:a16="http://schemas.microsoft.com/office/drawing/2014/main" id="{325AE9B4-EAD2-2343-BB73-F0DD73001D8E}"/>
              </a:ext>
            </a:extLst>
          </p:cNvPr>
          <p:cNvSpPr txBox="1"/>
          <p:nvPr/>
        </p:nvSpPr>
        <p:spPr>
          <a:xfrm>
            <a:off x="1901068" y="6488668"/>
            <a:ext cx="9626353" cy="338554"/>
          </a:xfrm>
          <a:prstGeom prst="rect">
            <a:avLst/>
          </a:prstGeom>
          <a:noFill/>
        </p:spPr>
        <p:txBody>
          <a:bodyPr wrap="none" rtlCol="0">
            <a:spAutoFit/>
          </a:bodyPr>
          <a:lstStyle/>
          <a:p>
            <a:r>
              <a:rPr lang="en-US" sz="1600" dirty="0"/>
              <a:t>For more advanced options see: </a:t>
            </a:r>
            <a:r>
              <a:rPr lang="en-US" sz="1600" dirty="0">
                <a:hlinkClick r:id="rId3"/>
              </a:rPr>
              <a:t>https://</a:t>
            </a:r>
            <a:r>
              <a:rPr lang="en-US" sz="1600" dirty="0" err="1">
                <a:hlinkClick r:id="rId3"/>
              </a:rPr>
              <a:t>bookdown.org</a:t>
            </a:r>
            <a:r>
              <a:rPr lang="en-US" sz="1600" dirty="0">
                <a:hlinkClick r:id="rId3"/>
              </a:rPr>
              <a:t>/</a:t>
            </a:r>
            <a:r>
              <a:rPr lang="en-US" sz="1600" dirty="0" err="1">
                <a:hlinkClick r:id="rId3"/>
              </a:rPr>
              <a:t>yihui</a:t>
            </a:r>
            <a:r>
              <a:rPr lang="en-US" sz="1600" dirty="0">
                <a:hlinkClick r:id="rId3"/>
              </a:rPr>
              <a:t>/</a:t>
            </a:r>
            <a:r>
              <a:rPr lang="en-US" sz="1600" dirty="0" err="1">
                <a:hlinkClick r:id="rId3"/>
              </a:rPr>
              <a:t>rmarkdown</a:t>
            </a:r>
            <a:r>
              <a:rPr lang="en-US" sz="1600" dirty="0">
                <a:hlinkClick r:id="rId3"/>
              </a:rPr>
              <a:t>/word-</a:t>
            </a:r>
            <a:r>
              <a:rPr lang="en-US" sz="1600" dirty="0" err="1">
                <a:hlinkClick r:id="rId3"/>
              </a:rPr>
              <a:t>document.html</a:t>
            </a:r>
            <a:endParaRPr lang="en-US" sz="1600" dirty="0"/>
          </a:p>
        </p:txBody>
      </p:sp>
      <p:sp>
        <p:nvSpPr>
          <p:cNvPr id="6" name="TextBox 5">
            <a:extLst>
              <a:ext uri="{FF2B5EF4-FFF2-40B4-BE49-F238E27FC236}">
                <a16:creationId xmlns:a16="http://schemas.microsoft.com/office/drawing/2014/main" id="{EFDFE394-814B-E346-B24C-5C74CB94019D}"/>
              </a:ext>
            </a:extLst>
          </p:cNvPr>
          <p:cNvSpPr txBox="1"/>
          <p:nvPr/>
        </p:nvSpPr>
        <p:spPr>
          <a:xfrm>
            <a:off x="7785640" y="2502140"/>
            <a:ext cx="4406360" cy="923330"/>
          </a:xfrm>
          <a:prstGeom prst="rect">
            <a:avLst/>
          </a:prstGeom>
          <a:noFill/>
        </p:spPr>
        <p:txBody>
          <a:bodyPr wrap="square" rtlCol="0">
            <a:spAutoFit/>
          </a:bodyPr>
          <a:lstStyle/>
          <a:p>
            <a:r>
              <a:rPr lang="en-US" dirty="0">
                <a:solidFill>
                  <a:srgbClr val="C00000"/>
                </a:solidFill>
              </a:rPr>
              <a:t>If you have a reference document template with saved margins etc. you can specify one here to use</a:t>
            </a:r>
          </a:p>
        </p:txBody>
      </p:sp>
      <p:cxnSp>
        <p:nvCxnSpPr>
          <p:cNvPr id="9" name="Straight Arrow Connector 8">
            <a:extLst>
              <a:ext uri="{FF2B5EF4-FFF2-40B4-BE49-F238E27FC236}">
                <a16:creationId xmlns:a16="http://schemas.microsoft.com/office/drawing/2014/main" id="{1216BB80-F22C-C545-9279-A8DC29EB6053}"/>
              </a:ext>
            </a:extLst>
          </p:cNvPr>
          <p:cNvCxnSpPr>
            <a:cxnSpLocks/>
            <a:stCxn id="6" idx="2"/>
          </p:cNvCxnSpPr>
          <p:nvPr/>
        </p:nvCxnSpPr>
        <p:spPr>
          <a:xfrm flipH="1">
            <a:off x="9040523" y="3425470"/>
            <a:ext cx="948297" cy="3552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E9427A1-1C9A-F449-B3F7-D558B1065C1C}"/>
              </a:ext>
            </a:extLst>
          </p:cNvPr>
          <p:cNvSpPr txBox="1"/>
          <p:nvPr/>
        </p:nvSpPr>
        <p:spPr>
          <a:xfrm>
            <a:off x="2592924" y="2058320"/>
            <a:ext cx="4467890" cy="461665"/>
          </a:xfrm>
          <a:prstGeom prst="rect">
            <a:avLst/>
          </a:prstGeom>
          <a:noFill/>
        </p:spPr>
        <p:txBody>
          <a:bodyPr wrap="none" rtlCol="0">
            <a:spAutoFit/>
          </a:bodyPr>
          <a:lstStyle/>
          <a:p>
            <a:r>
              <a:rPr lang="en-US" sz="2400" u="sng" dirty="0"/>
              <a:t>MS Word (</a:t>
            </a:r>
            <a:r>
              <a:rPr lang="en-US" sz="2400" b="1" u="sng" dirty="0"/>
              <a:t>.</a:t>
            </a:r>
            <a:r>
              <a:rPr lang="en-US" sz="2400" b="1" u="sng" dirty="0" err="1"/>
              <a:t>docx</a:t>
            </a:r>
            <a:r>
              <a:rPr lang="en-US" sz="2400" u="sng" dirty="0"/>
              <a:t>) Documents</a:t>
            </a:r>
          </a:p>
        </p:txBody>
      </p:sp>
      <p:sp>
        <p:nvSpPr>
          <p:cNvPr id="13" name="TextBox 12">
            <a:extLst>
              <a:ext uri="{FF2B5EF4-FFF2-40B4-BE49-F238E27FC236}">
                <a16:creationId xmlns:a16="http://schemas.microsoft.com/office/drawing/2014/main" id="{676DFD92-144D-814A-A633-B132A87FD2D0}"/>
              </a:ext>
            </a:extLst>
          </p:cNvPr>
          <p:cNvSpPr txBox="1"/>
          <p:nvPr/>
        </p:nvSpPr>
        <p:spPr>
          <a:xfrm>
            <a:off x="2679646" y="4789477"/>
            <a:ext cx="5803192" cy="1384995"/>
          </a:xfrm>
          <a:prstGeom prst="rect">
            <a:avLst/>
          </a:prstGeom>
          <a:noFill/>
        </p:spPr>
        <p:txBody>
          <a:bodyPr wrap="none" rtlCol="0">
            <a:spAutoFit/>
          </a:bodyPr>
          <a:lstStyle/>
          <a:p>
            <a:r>
              <a:rPr lang="en-US" sz="2800" b="1" dirty="0"/>
              <a:t>output:</a:t>
            </a:r>
          </a:p>
          <a:p>
            <a:r>
              <a:rPr lang="en-US" sz="2800" b="1" dirty="0"/>
              <a:t>    </a:t>
            </a:r>
            <a:r>
              <a:rPr lang="en-US" sz="2800" b="1" dirty="0" err="1"/>
              <a:t>odt_document</a:t>
            </a:r>
            <a:r>
              <a:rPr lang="en-US" sz="2800" b="1" dirty="0"/>
              <a:t>:</a:t>
            </a:r>
          </a:p>
          <a:p>
            <a:r>
              <a:rPr lang="en-US" sz="2800" b="1" dirty="0"/>
              <a:t>        </a:t>
            </a:r>
            <a:r>
              <a:rPr lang="en-US" sz="2800" b="1" dirty="0" err="1"/>
              <a:t>reference_odt</a:t>
            </a:r>
            <a:r>
              <a:rPr lang="en-US" sz="2800" b="1" dirty="0"/>
              <a:t>: my-</a:t>
            </a:r>
            <a:r>
              <a:rPr lang="en-US" sz="2800" b="1" dirty="0" err="1"/>
              <a:t>style.odt</a:t>
            </a:r>
            <a:endParaRPr lang="en-US" sz="2800" b="1" dirty="0"/>
          </a:p>
        </p:txBody>
      </p:sp>
      <p:sp>
        <p:nvSpPr>
          <p:cNvPr id="14" name="TextBox 13">
            <a:extLst>
              <a:ext uri="{FF2B5EF4-FFF2-40B4-BE49-F238E27FC236}">
                <a16:creationId xmlns:a16="http://schemas.microsoft.com/office/drawing/2014/main" id="{B61FF31F-4394-0841-B11D-F8102FB2DD85}"/>
              </a:ext>
            </a:extLst>
          </p:cNvPr>
          <p:cNvSpPr txBox="1"/>
          <p:nvPr/>
        </p:nvSpPr>
        <p:spPr>
          <a:xfrm>
            <a:off x="2679646" y="4385868"/>
            <a:ext cx="4695516" cy="461665"/>
          </a:xfrm>
          <a:prstGeom prst="rect">
            <a:avLst/>
          </a:prstGeom>
          <a:noFill/>
        </p:spPr>
        <p:txBody>
          <a:bodyPr wrap="none" rtlCol="0">
            <a:spAutoFit/>
          </a:bodyPr>
          <a:lstStyle/>
          <a:p>
            <a:r>
              <a:rPr lang="en-US" sz="2400" u="sng" dirty="0"/>
              <a:t>OpenDocument (</a:t>
            </a:r>
            <a:r>
              <a:rPr lang="en-US" sz="2400" b="1" u="sng" dirty="0"/>
              <a:t>.</a:t>
            </a:r>
            <a:r>
              <a:rPr lang="en-US" sz="2400" b="1" u="sng" dirty="0" err="1"/>
              <a:t>odt</a:t>
            </a:r>
            <a:r>
              <a:rPr lang="en-US" sz="2400" u="sng" dirty="0"/>
              <a:t>) Format</a:t>
            </a:r>
          </a:p>
        </p:txBody>
      </p:sp>
      <p:cxnSp>
        <p:nvCxnSpPr>
          <p:cNvPr id="15" name="Straight Arrow Connector 14">
            <a:extLst>
              <a:ext uri="{FF2B5EF4-FFF2-40B4-BE49-F238E27FC236}">
                <a16:creationId xmlns:a16="http://schemas.microsoft.com/office/drawing/2014/main" id="{90B7FBDE-1047-CA47-AD57-D83FA19430F6}"/>
              </a:ext>
            </a:extLst>
          </p:cNvPr>
          <p:cNvCxnSpPr>
            <a:cxnSpLocks/>
            <a:stCxn id="6" idx="2"/>
          </p:cNvCxnSpPr>
          <p:nvPr/>
        </p:nvCxnSpPr>
        <p:spPr>
          <a:xfrm flipH="1">
            <a:off x="8482840" y="3425470"/>
            <a:ext cx="1505980" cy="24308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742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4527-863B-7E45-AB04-07ACEF13CB33}"/>
              </a:ext>
            </a:extLst>
          </p:cNvPr>
          <p:cNvSpPr>
            <a:spLocks noGrp="1"/>
          </p:cNvSpPr>
          <p:nvPr>
            <p:ph type="title"/>
          </p:nvPr>
        </p:nvSpPr>
        <p:spPr>
          <a:xfrm>
            <a:off x="2592924" y="624110"/>
            <a:ext cx="8911687" cy="675301"/>
          </a:xfrm>
        </p:spPr>
        <p:txBody>
          <a:bodyPr>
            <a:normAutofit/>
          </a:bodyPr>
          <a:lstStyle/>
          <a:p>
            <a:r>
              <a:rPr lang="en-US" b="1" dirty="0"/>
              <a:t>Example Output Format: Markdown</a:t>
            </a:r>
          </a:p>
        </p:txBody>
      </p:sp>
      <p:sp>
        <p:nvSpPr>
          <p:cNvPr id="5" name="TextBox 4">
            <a:extLst>
              <a:ext uri="{FF2B5EF4-FFF2-40B4-BE49-F238E27FC236}">
                <a16:creationId xmlns:a16="http://schemas.microsoft.com/office/drawing/2014/main" id="{478540AE-102E-A446-9F50-BE92CF3F842D}"/>
              </a:ext>
            </a:extLst>
          </p:cNvPr>
          <p:cNvSpPr txBox="1"/>
          <p:nvPr/>
        </p:nvSpPr>
        <p:spPr>
          <a:xfrm>
            <a:off x="2359566" y="4856247"/>
            <a:ext cx="5538696" cy="1384995"/>
          </a:xfrm>
          <a:prstGeom prst="rect">
            <a:avLst/>
          </a:prstGeom>
          <a:noFill/>
        </p:spPr>
        <p:txBody>
          <a:bodyPr wrap="none" rtlCol="0">
            <a:spAutoFit/>
          </a:bodyPr>
          <a:lstStyle/>
          <a:p>
            <a:r>
              <a:rPr lang="en-US" sz="2800" b="1" dirty="0"/>
              <a:t>output:</a:t>
            </a:r>
          </a:p>
          <a:p>
            <a:r>
              <a:rPr lang="en-US" sz="2800" b="1" dirty="0"/>
              <a:t>    </a:t>
            </a:r>
            <a:r>
              <a:rPr lang="en-US" sz="2800" b="1" dirty="0" err="1"/>
              <a:t>md_document</a:t>
            </a:r>
            <a:r>
              <a:rPr lang="en-US" sz="2800" b="1" dirty="0"/>
              <a:t>:</a:t>
            </a:r>
          </a:p>
          <a:p>
            <a:r>
              <a:rPr lang="en-US" sz="2800" b="1" dirty="0"/>
              <a:t>        variant: </a:t>
            </a:r>
            <a:r>
              <a:rPr lang="en-US" sz="2800" b="1" dirty="0" err="1"/>
              <a:t>markdown_github</a:t>
            </a:r>
            <a:endParaRPr lang="en-US" sz="2800" b="1" dirty="0"/>
          </a:p>
        </p:txBody>
      </p:sp>
      <p:sp>
        <p:nvSpPr>
          <p:cNvPr id="8" name="TextBox 7">
            <a:extLst>
              <a:ext uri="{FF2B5EF4-FFF2-40B4-BE49-F238E27FC236}">
                <a16:creationId xmlns:a16="http://schemas.microsoft.com/office/drawing/2014/main" id="{325AE9B4-EAD2-2343-BB73-F0DD73001D8E}"/>
              </a:ext>
            </a:extLst>
          </p:cNvPr>
          <p:cNvSpPr txBox="1"/>
          <p:nvPr/>
        </p:nvSpPr>
        <p:spPr>
          <a:xfrm>
            <a:off x="1901068" y="6488668"/>
            <a:ext cx="10185802" cy="338554"/>
          </a:xfrm>
          <a:prstGeom prst="rect">
            <a:avLst/>
          </a:prstGeom>
          <a:noFill/>
        </p:spPr>
        <p:txBody>
          <a:bodyPr wrap="none" rtlCol="0">
            <a:spAutoFit/>
          </a:bodyPr>
          <a:lstStyle/>
          <a:p>
            <a:r>
              <a:rPr lang="en-US" sz="1600" dirty="0"/>
              <a:t>For more advanced options see: </a:t>
            </a:r>
            <a:r>
              <a:rPr lang="en-US" sz="1600" dirty="0">
                <a:hlinkClick r:id="rId3"/>
              </a:rPr>
              <a:t>https://bookdown.org/yihui/rmarkdown/markdown-document.html</a:t>
            </a:r>
            <a:endParaRPr lang="en-US" sz="1600" dirty="0"/>
          </a:p>
        </p:txBody>
      </p:sp>
      <p:sp>
        <p:nvSpPr>
          <p:cNvPr id="6" name="TextBox 5">
            <a:extLst>
              <a:ext uri="{FF2B5EF4-FFF2-40B4-BE49-F238E27FC236}">
                <a16:creationId xmlns:a16="http://schemas.microsoft.com/office/drawing/2014/main" id="{EFDFE394-814B-E346-B24C-5C74CB94019D}"/>
              </a:ext>
            </a:extLst>
          </p:cNvPr>
          <p:cNvSpPr txBox="1"/>
          <p:nvPr/>
        </p:nvSpPr>
        <p:spPr>
          <a:xfrm>
            <a:off x="8175107" y="5090342"/>
            <a:ext cx="4406360" cy="369332"/>
          </a:xfrm>
          <a:prstGeom prst="rect">
            <a:avLst/>
          </a:prstGeom>
          <a:noFill/>
        </p:spPr>
        <p:txBody>
          <a:bodyPr wrap="square" rtlCol="0">
            <a:spAutoFit/>
          </a:bodyPr>
          <a:lstStyle/>
          <a:p>
            <a:r>
              <a:rPr lang="en-US" dirty="0">
                <a:solidFill>
                  <a:srgbClr val="C00000"/>
                </a:solidFill>
              </a:rPr>
              <a:t>Set a type with the ‘variant’ option</a:t>
            </a:r>
          </a:p>
        </p:txBody>
      </p:sp>
      <p:cxnSp>
        <p:nvCxnSpPr>
          <p:cNvPr id="9" name="Straight Arrow Connector 8">
            <a:extLst>
              <a:ext uri="{FF2B5EF4-FFF2-40B4-BE49-F238E27FC236}">
                <a16:creationId xmlns:a16="http://schemas.microsoft.com/office/drawing/2014/main" id="{1216BB80-F22C-C545-9279-A8DC29EB6053}"/>
              </a:ext>
            </a:extLst>
          </p:cNvPr>
          <p:cNvCxnSpPr>
            <a:cxnSpLocks/>
          </p:cNvCxnSpPr>
          <p:nvPr/>
        </p:nvCxnSpPr>
        <p:spPr>
          <a:xfrm flipH="1">
            <a:off x="6441592" y="5413507"/>
            <a:ext cx="1601741" cy="262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76DFD92-144D-814A-A633-B132A87FD2D0}"/>
              </a:ext>
            </a:extLst>
          </p:cNvPr>
          <p:cNvSpPr txBox="1"/>
          <p:nvPr/>
        </p:nvSpPr>
        <p:spPr>
          <a:xfrm>
            <a:off x="2359566" y="2232148"/>
            <a:ext cx="8748701" cy="1815882"/>
          </a:xfrm>
          <a:prstGeom prst="rect">
            <a:avLst/>
          </a:prstGeom>
          <a:noFill/>
        </p:spPr>
        <p:txBody>
          <a:bodyPr wrap="square" rtlCol="0">
            <a:spAutoFit/>
          </a:bodyPr>
          <a:lstStyle/>
          <a:p>
            <a:r>
              <a:rPr lang="en-US" sz="2800" dirty="0"/>
              <a:t>You can output basic Markdown files or a specific variant of one:</a:t>
            </a:r>
          </a:p>
          <a:p>
            <a:endParaRPr lang="en-US" sz="2800" b="1" dirty="0"/>
          </a:p>
          <a:p>
            <a:r>
              <a:rPr lang="en-US" sz="2800" b="1" dirty="0"/>
              <a:t>output: </a:t>
            </a:r>
            <a:r>
              <a:rPr lang="en-US" sz="2800" b="1" dirty="0" err="1"/>
              <a:t>md_document</a:t>
            </a:r>
            <a:endParaRPr lang="en-US" sz="2800" b="1" dirty="0"/>
          </a:p>
        </p:txBody>
      </p:sp>
    </p:spTree>
    <p:extLst>
      <p:ext uri="{BB962C8B-B14F-4D97-AF65-F5344CB8AC3E}">
        <p14:creationId xmlns:p14="http://schemas.microsoft.com/office/powerpoint/2010/main" val="1327057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80CA608-00BA-3247-ADB7-B7E57EB7049E}"/>
              </a:ext>
            </a:extLst>
          </p:cNvPr>
          <p:cNvSpPr txBox="1">
            <a:spLocks/>
          </p:cNvSpPr>
          <p:nvPr/>
        </p:nvSpPr>
        <p:spPr>
          <a:xfrm>
            <a:off x="2592924" y="467980"/>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b="1" dirty="0"/>
              <a:t>Reproducible Data Science</a:t>
            </a:r>
          </a:p>
        </p:txBody>
      </p:sp>
      <p:sp>
        <p:nvSpPr>
          <p:cNvPr id="4" name="TextBox 3">
            <a:extLst>
              <a:ext uri="{FF2B5EF4-FFF2-40B4-BE49-F238E27FC236}">
                <a16:creationId xmlns:a16="http://schemas.microsoft.com/office/drawing/2014/main" id="{1A96C630-9A1B-7F49-B7FA-42325B1D9428}"/>
              </a:ext>
            </a:extLst>
          </p:cNvPr>
          <p:cNvSpPr txBox="1"/>
          <p:nvPr/>
        </p:nvSpPr>
        <p:spPr>
          <a:xfrm>
            <a:off x="2592924" y="1637110"/>
            <a:ext cx="9388247" cy="4308872"/>
          </a:xfrm>
          <a:prstGeom prst="rect">
            <a:avLst/>
          </a:prstGeom>
          <a:noFill/>
        </p:spPr>
        <p:txBody>
          <a:bodyPr wrap="square" rtlCol="0">
            <a:spAutoFit/>
          </a:bodyPr>
          <a:lstStyle/>
          <a:p>
            <a:r>
              <a:rPr lang="en-US" dirty="0"/>
              <a:t>A wet lab would </a:t>
            </a:r>
            <a:r>
              <a:rPr lang="en-US" i="1" dirty="0"/>
              <a:t>never</a:t>
            </a:r>
            <a:r>
              <a:rPr lang="en-US" dirty="0"/>
              <a:t> let people do experiments without a lab notebook to look back on - why should programming experiments be any different?</a:t>
            </a:r>
          </a:p>
          <a:p>
            <a:endParaRPr lang="en-US" dirty="0"/>
          </a:p>
          <a:p>
            <a:r>
              <a:rPr lang="en-US" dirty="0"/>
              <a:t>You should be able to go back to a coding project 10 years later, or send code to a colleague, and not only reproduce the same results - but understand </a:t>
            </a:r>
            <a:r>
              <a:rPr lang="en-US" i="1" dirty="0"/>
              <a:t>why</a:t>
            </a:r>
            <a:r>
              <a:rPr lang="en-US" dirty="0"/>
              <a:t> you got them!</a:t>
            </a:r>
          </a:p>
          <a:p>
            <a:endParaRPr lang="en-US" dirty="0"/>
          </a:p>
          <a:p>
            <a:r>
              <a:rPr lang="en-US" dirty="0"/>
              <a:t>This </a:t>
            </a:r>
            <a:r>
              <a:rPr lang="en-US" i="1" dirty="0"/>
              <a:t>isn’t </a:t>
            </a:r>
            <a:r>
              <a:rPr lang="en-US" dirty="0"/>
              <a:t>a new idea – Donald Knuth released </a:t>
            </a:r>
            <a:r>
              <a:rPr lang="en-US" b="1" i="1" dirty="0"/>
              <a:t>Literate Programming </a:t>
            </a:r>
            <a:r>
              <a:rPr lang="en-US" dirty="0"/>
              <a:t>in the 80’s - where a single document explains a program using </a:t>
            </a:r>
            <a:r>
              <a:rPr lang="en-US" b="1" i="1" dirty="0"/>
              <a:t>natural language </a:t>
            </a:r>
            <a:r>
              <a:rPr lang="en-US" dirty="0"/>
              <a:t>and </a:t>
            </a:r>
            <a:r>
              <a:rPr lang="en-US" b="1" i="1" dirty="0"/>
              <a:t>code snippets</a:t>
            </a:r>
          </a:p>
          <a:p>
            <a:endParaRPr lang="en-US" dirty="0"/>
          </a:p>
          <a:p>
            <a:r>
              <a:rPr lang="en-US" dirty="0"/>
              <a:t>More recently, we’ve seen a resurgence of this with </a:t>
            </a:r>
            <a:r>
              <a:rPr lang="en-US" dirty="0" err="1"/>
              <a:t>IPython</a:t>
            </a:r>
            <a:r>
              <a:rPr lang="en-US" dirty="0"/>
              <a:t> and </a:t>
            </a:r>
            <a:r>
              <a:rPr lang="en-US" dirty="0" err="1"/>
              <a:t>Jupyter</a:t>
            </a:r>
            <a:r>
              <a:rPr lang="en-US" dirty="0"/>
              <a:t> notebooks (which now support many languages).</a:t>
            </a:r>
          </a:p>
          <a:p>
            <a:br>
              <a:rPr lang="en-US" sz="2000" dirty="0"/>
            </a:br>
            <a:r>
              <a:rPr lang="en-US" sz="2000" dirty="0"/>
              <a:t>		</a:t>
            </a:r>
            <a:r>
              <a:rPr lang="en-US" sz="2000" b="1" i="1" dirty="0"/>
              <a:t>R Markdown fits right into this paradigm!</a:t>
            </a:r>
          </a:p>
        </p:txBody>
      </p:sp>
    </p:spTree>
    <p:extLst>
      <p:ext uri="{BB962C8B-B14F-4D97-AF65-F5344CB8AC3E}">
        <p14:creationId xmlns:p14="http://schemas.microsoft.com/office/powerpoint/2010/main" val="4179336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1FA14-628A-A242-A85A-3EDCFB42A844}"/>
              </a:ext>
            </a:extLst>
          </p:cNvPr>
          <p:cNvSpPr>
            <a:spLocks noGrp="1"/>
          </p:cNvSpPr>
          <p:nvPr>
            <p:ph type="title"/>
          </p:nvPr>
        </p:nvSpPr>
        <p:spPr>
          <a:xfrm>
            <a:off x="1898659" y="403977"/>
            <a:ext cx="4265076" cy="1280890"/>
          </a:xfrm>
        </p:spPr>
        <p:txBody>
          <a:bodyPr>
            <a:noAutofit/>
          </a:bodyPr>
          <a:lstStyle/>
          <a:p>
            <a:r>
              <a:rPr lang="en-US" sz="2400" b="1" dirty="0"/>
              <a:t>Challenge: See if you can reproduce the following HTML file at right!</a:t>
            </a:r>
          </a:p>
        </p:txBody>
      </p:sp>
      <p:sp>
        <p:nvSpPr>
          <p:cNvPr id="7" name="Rectangle 6">
            <a:extLst>
              <a:ext uri="{FF2B5EF4-FFF2-40B4-BE49-F238E27FC236}">
                <a16:creationId xmlns:a16="http://schemas.microsoft.com/office/drawing/2014/main" id="{39E7858A-2ED7-AA4E-BE23-C806E64D3079}"/>
              </a:ext>
            </a:extLst>
          </p:cNvPr>
          <p:cNvSpPr/>
          <p:nvPr/>
        </p:nvSpPr>
        <p:spPr>
          <a:xfrm>
            <a:off x="398990" y="165254"/>
            <a:ext cx="6072717" cy="5447645"/>
          </a:xfrm>
          <a:prstGeom prst="rect">
            <a:avLst/>
          </a:prstGeom>
          <a:solidFill>
            <a:srgbClr val="FFFFFF">
              <a:shade val="85000"/>
            </a:srgbClr>
          </a:solidFill>
        </p:spPr>
        <p:txBody>
          <a:bodyPr wrap="square">
            <a:spAutoFit/>
          </a:bodyPr>
          <a:lstStyle/>
          <a:p>
            <a:r>
              <a:rPr lang="en-US" sz="1200" dirty="0"/>
              <a:t>---</a:t>
            </a:r>
          </a:p>
          <a:p>
            <a:r>
              <a:rPr lang="en-US" sz="1200" dirty="0"/>
              <a:t>title: "Example Document"</a:t>
            </a:r>
          </a:p>
          <a:p>
            <a:r>
              <a:rPr lang="en-US" sz="1200" dirty="0"/>
              <a:t>author: "R.M. Down"</a:t>
            </a:r>
          </a:p>
          <a:p>
            <a:r>
              <a:rPr lang="en-US" sz="1200" dirty="0"/>
              <a:t>date: "9/19/2019"</a:t>
            </a:r>
          </a:p>
          <a:p>
            <a:r>
              <a:rPr lang="en-US" sz="1200" dirty="0"/>
              <a:t>output: </a:t>
            </a:r>
            <a:r>
              <a:rPr lang="en-US" sz="1200" dirty="0" err="1"/>
              <a:t>html_document</a:t>
            </a:r>
            <a:endParaRPr lang="en-US" sz="1200" dirty="0"/>
          </a:p>
          <a:p>
            <a:r>
              <a:rPr lang="en-US" sz="1200" dirty="0"/>
              <a:t>---</a:t>
            </a:r>
          </a:p>
          <a:p>
            <a:endParaRPr lang="en-US" sz="1200" dirty="0"/>
          </a:p>
          <a:p>
            <a:r>
              <a:rPr lang="en-US" sz="1200" dirty="0"/>
              <a:t># R Markdown Basic Text Challenge</a:t>
            </a:r>
          </a:p>
          <a:p>
            <a:endParaRPr lang="en-US" sz="1200" dirty="0"/>
          </a:p>
          <a:p>
            <a:r>
              <a:rPr lang="en-US" sz="1200" dirty="0"/>
              <a:t>I'm not making a **bold** claim to say that _you_ - yes **_you_** - already can do some amazing things with R Markdown!</a:t>
            </a:r>
          </a:p>
          <a:p>
            <a:endParaRPr lang="en-US" sz="1200" dirty="0"/>
          </a:p>
          <a:p>
            <a:r>
              <a:rPr lang="en-US" sz="1200" dirty="0"/>
              <a:t>### You know the following:</a:t>
            </a:r>
          </a:p>
          <a:p>
            <a:endParaRPr lang="en-US" sz="1200" dirty="0"/>
          </a:p>
          <a:p>
            <a:r>
              <a:rPr lang="en-US" sz="1200" dirty="0"/>
              <a:t>1. How to format basic text</a:t>
            </a:r>
          </a:p>
          <a:p>
            <a:r>
              <a:rPr lang="en-US" sz="1200" dirty="0"/>
              <a:t>2. How to make lists</a:t>
            </a:r>
          </a:p>
          <a:p>
            <a:r>
              <a:rPr lang="en-US" sz="1200" dirty="0"/>
              <a:t>3. How to make links!</a:t>
            </a:r>
          </a:p>
          <a:p>
            <a:r>
              <a:rPr lang="en-US" sz="1200" dirty="0"/>
              <a:t>    - For example, like this one to [https://</a:t>
            </a:r>
            <a:r>
              <a:rPr lang="en-US" sz="1200" dirty="0" err="1"/>
              <a:t>rmarkdown.rstudio.com</a:t>
            </a:r>
            <a:r>
              <a:rPr lang="en-US" sz="1200" dirty="0"/>
              <a:t>](https://</a:t>
            </a:r>
            <a:r>
              <a:rPr lang="en-US" sz="1200" dirty="0" err="1"/>
              <a:t>rmarkdown.rstudio.com</a:t>
            </a:r>
            <a:r>
              <a:rPr lang="en-US" sz="1200" dirty="0"/>
              <a:t>)</a:t>
            </a:r>
          </a:p>
          <a:p>
            <a:r>
              <a:rPr lang="en-US" sz="1200" dirty="0"/>
              <a:t>4. How to insert images like the one located at: https://</a:t>
            </a:r>
            <a:r>
              <a:rPr lang="en-US" sz="1200" dirty="0" err="1"/>
              <a:t>cran.r-project.org</a:t>
            </a:r>
            <a:r>
              <a:rPr lang="en-US" sz="1200" dirty="0"/>
              <a:t>/</a:t>
            </a:r>
            <a:r>
              <a:rPr lang="en-US" sz="1200" dirty="0" err="1"/>
              <a:t>Rlogo.svg</a:t>
            </a:r>
            <a:endParaRPr lang="en-US" sz="1200" dirty="0"/>
          </a:p>
          <a:p>
            <a:endParaRPr lang="en-US" sz="1200" dirty="0"/>
          </a:p>
          <a:p>
            <a:r>
              <a:rPr lang="en-US" sz="1200" dirty="0"/>
              <a:t>![](https://</a:t>
            </a:r>
            <a:r>
              <a:rPr lang="en-US" sz="1200" dirty="0" err="1"/>
              <a:t>cran.r-project.org</a:t>
            </a:r>
            <a:r>
              <a:rPr lang="en-US" sz="1200" dirty="0"/>
              <a:t>/</a:t>
            </a:r>
            <a:r>
              <a:rPr lang="en-US" sz="1200" dirty="0" err="1"/>
              <a:t>Rlogo.svg</a:t>
            </a:r>
            <a:r>
              <a:rPr lang="en-US" sz="1200" dirty="0"/>
              <a:t>)</a:t>
            </a:r>
          </a:p>
          <a:p>
            <a:endParaRPr lang="en-US" sz="1200" dirty="0"/>
          </a:p>
          <a:p>
            <a:r>
              <a:rPr lang="en-US" sz="1200" dirty="0"/>
              <a:t>### Here is a cool feature for R Markdown:</a:t>
            </a:r>
          </a:p>
          <a:p>
            <a:r>
              <a:rPr lang="en-US" sz="1200" dirty="0"/>
              <a:t>* Surrounding characters with tildes (~) can render subscripts: H~3~PO~4~</a:t>
            </a:r>
          </a:p>
          <a:p>
            <a:r>
              <a:rPr lang="en-US" sz="1200" dirty="0"/>
              <a:t>* Surrounding characters with carets (^) can render superscripts: Cu^2+^</a:t>
            </a:r>
          </a:p>
          <a:p>
            <a:endParaRPr lang="en-US" sz="1200" dirty="0"/>
          </a:p>
          <a:p>
            <a:r>
              <a:rPr lang="en-US" sz="1200" dirty="0"/>
              <a:t>Next we'll start to incorporate R code!</a:t>
            </a:r>
          </a:p>
        </p:txBody>
      </p:sp>
      <p:pic>
        <p:nvPicPr>
          <p:cNvPr id="11" name="Picture 10">
            <a:extLst>
              <a:ext uri="{FF2B5EF4-FFF2-40B4-BE49-F238E27FC236}">
                <a16:creationId xmlns:a16="http://schemas.microsoft.com/office/drawing/2014/main" id="{FBFC854A-6F68-CF49-8EFF-34D32BDE2CB9}"/>
              </a:ext>
            </a:extLst>
          </p:cNvPr>
          <p:cNvPicPr>
            <a:picLocks noChangeAspect="1"/>
          </p:cNvPicPr>
          <p:nvPr/>
        </p:nvPicPr>
        <p:blipFill>
          <a:blip r:embed="rId2"/>
          <a:stretch>
            <a:fillRect/>
          </a:stretch>
        </p:blipFill>
        <p:spPr>
          <a:xfrm>
            <a:off x="6824134" y="29790"/>
            <a:ext cx="4809066" cy="67603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4635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C1964-9E22-0641-84D8-FB0944A343E3}"/>
              </a:ext>
            </a:extLst>
          </p:cNvPr>
          <p:cNvSpPr>
            <a:spLocks noGrp="1"/>
          </p:cNvSpPr>
          <p:nvPr>
            <p:ph type="title"/>
          </p:nvPr>
        </p:nvSpPr>
        <p:spPr>
          <a:xfrm>
            <a:off x="2474390" y="2605310"/>
            <a:ext cx="8911687" cy="1280890"/>
          </a:xfrm>
        </p:spPr>
        <p:txBody>
          <a:bodyPr/>
          <a:lstStyle/>
          <a:p>
            <a:pPr algn="ctr"/>
            <a:r>
              <a:rPr lang="en-US" b="1" i="1" dirty="0"/>
              <a:t>Dealing with R Code</a:t>
            </a:r>
          </a:p>
        </p:txBody>
      </p:sp>
    </p:spTree>
    <p:extLst>
      <p:ext uri="{BB962C8B-B14F-4D97-AF65-F5344CB8AC3E}">
        <p14:creationId xmlns:p14="http://schemas.microsoft.com/office/powerpoint/2010/main" val="3824505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B585DBD-2196-E644-B0A9-9012F788FA5D}"/>
              </a:ext>
            </a:extLst>
          </p:cNvPr>
          <p:cNvSpPr/>
          <p:nvPr/>
        </p:nvSpPr>
        <p:spPr>
          <a:xfrm>
            <a:off x="2592922" y="2796866"/>
            <a:ext cx="8911688" cy="1887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7288F79-16C7-3A40-9A8F-A01374E07547}"/>
              </a:ext>
            </a:extLst>
          </p:cNvPr>
          <p:cNvSpPr>
            <a:spLocks noGrp="1"/>
          </p:cNvSpPr>
          <p:nvPr>
            <p:ph type="title"/>
          </p:nvPr>
        </p:nvSpPr>
        <p:spPr>
          <a:xfrm>
            <a:off x="2592924" y="387048"/>
            <a:ext cx="8911687" cy="1280890"/>
          </a:xfrm>
        </p:spPr>
        <p:txBody>
          <a:bodyPr/>
          <a:lstStyle/>
          <a:p>
            <a:r>
              <a:rPr lang="en-US" b="1" dirty="0"/>
              <a:t>Code Chunks vs Inline Code</a:t>
            </a:r>
          </a:p>
        </p:txBody>
      </p:sp>
      <p:sp>
        <p:nvSpPr>
          <p:cNvPr id="3" name="TextBox 2">
            <a:extLst>
              <a:ext uri="{FF2B5EF4-FFF2-40B4-BE49-F238E27FC236}">
                <a16:creationId xmlns:a16="http://schemas.microsoft.com/office/drawing/2014/main" id="{3781ECB1-E9AC-724D-8048-FE4096C5495C}"/>
              </a:ext>
            </a:extLst>
          </p:cNvPr>
          <p:cNvSpPr txBox="1"/>
          <p:nvPr/>
        </p:nvSpPr>
        <p:spPr>
          <a:xfrm>
            <a:off x="2875280" y="1905000"/>
            <a:ext cx="184731" cy="646331"/>
          </a:xfrm>
          <a:prstGeom prst="rect">
            <a:avLst/>
          </a:prstGeom>
          <a:noFill/>
        </p:spPr>
        <p:txBody>
          <a:bodyPr wrap="none" rtlCol="0">
            <a:spAutoFit/>
          </a:bodyPr>
          <a:lstStyle/>
          <a:p>
            <a:endParaRPr lang="en-US" dirty="0"/>
          </a:p>
          <a:p>
            <a:endParaRPr lang="en-US" dirty="0"/>
          </a:p>
        </p:txBody>
      </p:sp>
      <p:sp>
        <p:nvSpPr>
          <p:cNvPr id="4" name="Rectangle 3">
            <a:extLst>
              <a:ext uri="{FF2B5EF4-FFF2-40B4-BE49-F238E27FC236}">
                <a16:creationId xmlns:a16="http://schemas.microsoft.com/office/drawing/2014/main" id="{DE22C23A-6636-7A47-BA79-4B39D64C12DE}"/>
              </a:ext>
            </a:extLst>
          </p:cNvPr>
          <p:cNvSpPr/>
          <p:nvPr/>
        </p:nvSpPr>
        <p:spPr>
          <a:xfrm>
            <a:off x="2592923" y="1429434"/>
            <a:ext cx="8911687" cy="3693319"/>
          </a:xfrm>
          <a:prstGeom prst="rect">
            <a:avLst/>
          </a:prstGeom>
        </p:spPr>
        <p:txBody>
          <a:bodyPr wrap="square">
            <a:spAutoFit/>
          </a:bodyPr>
          <a:lstStyle/>
          <a:p>
            <a:r>
              <a:rPr lang="en-US" dirty="0"/>
              <a:t>A code ‘chunk’ is a segment of R code that we are going to offset with the following:  </a:t>
            </a:r>
            <a:r>
              <a:rPr lang="en-US" b="1" dirty="0">
                <a:latin typeface="Andale Mono" panose="020B0509000000000004" pitchFamily="49" charset="0"/>
              </a:rPr>
              <a:t>```{r}  … ```</a:t>
            </a:r>
          </a:p>
          <a:p>
            <a:endParaRPr lang="en-US" dirty="0"/>
          </a:p>
          <a:p>
            <a:r>
              <a:rPr lang="en-US" i="1" dirty="0"/>
              <a:t>For example:</a:t>
            </a:r>
          </a:p>
          <a:p>
            <a:endParaRPr lang="en-US" dirty="0"/>
          </a:p>
          <a:p>
            <a:r>
              <a:rPr lang="en-US" b="1" dirty="0">
                <a:latin typeface="Andale Mono" panose="020B0509000000000004" pitchFamily="49" charset="0"/>
              </a:rPr>
              <a:t>```{r}</a:t>
            </a:r>
          </a:p>
          <a:p>
            <a:r>
              <a:rPr lang="en-US" b="1" dirty="0">
                <a:latin typeface="Andale Mono" panose="020B0509000000000004" pitchFamily="49" charset="0"/>
              </a:rPr>
              <a:t># We can put regular R code here – this is a comment!</a:t>
            </a:r>
          </a:p>
          <a:p>
            <a:endParaRPr lang="en-US" b="1" dirty="0">
              <a:latin typeface="Andale Mono" panose="020B0509000000000004" pitchFamily="49" charset="0"/>
            </a:endParaRPr>
          </a:p>
          <a:p>
            <a:r>
              <a:rPr lang="en-US" b="1" dirty="0">
                <a:latin typeface="Andale Mono" panose="020B0509000000000004" pitchFamily="49" charset="0"/>
              </a:rPr>
              <a:t>numbers &lt;- sample(100,10) # sample 10 numbers between 1..100</a:t>
            </a:r>
          </a:p>
          <a:p>
            <a:r>
              <a:rPr lang="en-US" b="1" dirty="0">
                <a:latin typeface="Andale Mono" panose="020B0509000000000004" pitchFamily="49" charset="0"/>
              </a:rPr>
              <a:t>print(numbers)</a:t>
            </a:r>
          </a:p>
          <a:p>
            <a:r>
              <a:rPr lang="en-US" b="1" dirty="0">
                <a:latin typeface="Andale Mono" panose="020B0509000000000004" pitchFamily="49" charset="0"/>
              </a:rPr>
              <a:t>```</a:t>
            </a:r>
          </a:p>
          <a:p>
            <a:endParaRPr lang="en-US" b="1" dirty="0">
              <a:latin typeface="Andale Mono" panose="020B0509000000000004" pitchFamily="49" charset="0"/>
            </a:endParaRPr>
          </a:p>
          <a:p>
            <a:r>
              <a:rPr lang="en-US" dirty="0"/>
              <a:t>Produces:</a:t>
            </a:r>
          </a:p>
        </p:txBody>
      </p:sp>
      <p:pic>
        <p:nvPicPr>
          <p:cNvPr id="6" name="Picture 5">
            <a:extLst>
              <a:ext uri="{FF2B5EF4-FFF2-40B4-BE49-F238E27FC236}">
                <a16:creationId xmlns:a16="http://schemas.microsoft.com/office/drawing/2014/main" id="{7DF391CD-41BE-A747-AA2B-8C4E39AD4BD6}"/>
              </a:ext>
            </a:extLst>
          </p:cNvPr>
          <p:cNvPicPr>
            <a:picLocks noChangeAspect="1"/>
          </p:cNvPicPr>
          <p:nvPr/>
        </p:nvPicPr>
        <p:blipFill>
          <a:blip r:embed="rId3"/>
          <a:stretch>
            <a:fillRect/>
          </a:stretch>
        </p:blipFill>
        <p:spPr>
          <a:xfrm>
            <a:off x="2592921" y="5238419"/>
            <a:ext cx="8972423" cy="1534145"/>
          </a:xfrm>
          <a:prstGeom prst="rect">
            <a:avLst/>
          </a:prstGeom>
        </p:spPr>
      </p:pic>
      <p:sp>
        <p:nvSpPr>
          <p:cNvPr id="7" name="TextBox 6">
            <a:extLst>
              <a:ext uri="{FF2B5EF4-FFF2-40B4-BE49-F238E27FC236}">
                <a16:creationId xmlns:a16="http://schemas.microsoft.com/office/drawing/2014/main" id="{A8CD3A58-76E6-8040-BCB1-A72C59D15FAB}"/>
              </a:ext>
            </a:extLst>
          </p:cNvPr>
          <p:cNvSpPr txBox="1"/>
          <p:nvPr/>
        </p:nvSpPr>
        <p:spPr>
          <a:xfrm>
            <a:off x="4741333" y="2150535"/>
            <a:ext cx="7450667" cy="646331"/>
          </a:xfrm>
          <a:prstGeom prst="rect">
            <a:avLst/>
          </a:prstGeom>
          <a:noFill/>
        </p:spPr>
        <p:txBody>
          <a:bodyPr wrap="square" rtlCol="0">
            <a:spAutoFit/>
          </a:bodyPr>
          <a:lstStyle/>
          <a:p>
            <a:r>
              <a:rPr lang="en-US" b="1" i="1" dirty="0">
                <a:solidFill>
                  <a:srgbClr val="C00000"/>
                </a:solidFill>
              </a:rPr>
              <a:t>Inside these brackets we can give the chunk a name/label and set additional options for how the code will run and printed!</a:t>
            </a:r>
          </a:p>
        </p:txBody>
      </p:sp>
      <p:cxnSp>
        <p:nvCxnSpPr>
          <p:cNvPr id="9" name="Straight Arrow Connector 8">
            <a:extLst>
              <a:ext uri="{FF2B5EF4-FFF2-40B4-BE49-F238E27FC236}">
                <a16:creationId xmlns:a16="http://schemas.microsoft.com/office/drawing/2014/main" id="{154FD342-66C1-064B-87FA-F23492F18641}"/>
              </a:ext>
            </a:extLst>
          </p:cNvPr>
          <p:cNvCxnSpPr>
            <a:cxnSpLocks/>
          </p:cNvCxnSpPr>
          <p:nvPr/>
        </p:nvCxnSpPr>
        <p:spPr>
          <a:xfrm flipH="1">
            <a:off x="3522133" y="2551331"/>
            <a:ext cx="1219201" cy="42696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1" name="TextBox 10">
            <a:extLst>
              <a:ext uri="{FF2B5EF4-FFF2-40B4-BE49-F238E27FC236}">
                <a16:creationId xmlns:a16="http://schemas.microsoft.com/office/drawing/2014/main" id="{0F7C0914-30D7-0843-A8CB-154B82CE64FC}"/>
              </a:ext>
            </a:extLst>
          </p:cNvPr>
          <p:cNvSpPr txBox="1"/>
          <p:nvPr/>
        </p:nvSpPr>
        <p:spPr>
          <a:xfrm>
            <a:off x="4741333" y="4569051"/>
            <a:ext cx="7450667" cy="646331"/>
          </a:xfrm>
          <a:prstGeom prst="rect">
            <a:avLst/>
          </a:prstGeom>
          <a:noFill/>
        </p:spPr>
        <p:txBody>
          <a:bodyPr wrap="square" rtlCol="0">
            <a:spAutoFit/>
          </a:bodyPr>
          <a:lstStyle/>
          <a:p>
            <a:pPr algn="r"/>
            <a:r>
              <a:rPr lang="en-US" b="1" i="1" dirty="0">
                <a:solidFill>
                  <a:srgbClr val="C00000"/>
                </a:solidFill>
              </a:rPr>
              <a:t>Using the ‘print’ function is optional – we could also just write ‘numbers’ here as the last line and it would be treated the same!</a:t>
            </a:r>
          </a:p>
        </p:txBody>
      </p:sp>
      <p:cxnSp>
        <p:nvCxnSpPr>
          <p:cNvPr id="12" name="Straight Arrow Connector 11">
            <a:extLst>
              <a:ext uri="{FF2B5EF4-FFF2-40B4-BE49-F238E27FC236}">
                <a16:creationId xmlns:a16="http://schemas.microsoft.com/office/drawing/2014/main" id="{05849770-87E4-4141-AE4F-53B6B73166B8}"/>
              </a:ext>
            </a:extLst>
          </p:cNvPr>
          <p:cNvCxnSpPr>
            <a:cxnSpLocks/>
          </p:cNvCxnSpPr>
          <p:nvPr/>
        </p:nvCxnSpPr>
        <p:spPr>
          <a:xfrm flipH="1" flipV="1">
            <a:off x="4588933" y="4453385"/>
            <a:ext cx="795867" cy="23133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09852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88F79-16C7-3A40-9A8F-A01374E07547}"/>
              </a:ext>
            </a:extLst>
          </p:cNvPr>
          <p:cNvSpPr>
            <a:spLocks noGrp="1"/>
          </p:cNvSpPr>
          <p:nvPr>
            <p:ph type="title"/>
          </p:nvPr>
        </p:nvSpPr>
        <p:spPr>
          <a:xfrm>
            <a:off x="2592924" y="387048"/>
            <a:ext cx="8911687" cy="1280890"/>
          </a:xfrm>
        </p:spPr>
        <p:txBody>
          <a:bodyPr/>
          <a:lstStyle/>
          <a:p>
            <a:r>
              <a:rPr lang="en-US" b="1" dirty="0"/>
              <a:t>Code Chunks vs Inline Code</a:t>
            </a:r>
          </a:p>
        </p:txBody>
      </p:sp>
      <p:sp>
        <p:nvSpPr>
          <p:cNvPr id="3" name="TextBox 2">
            <a:extLst>
              <a:ext uri="{FF2B5EF4-FFF2-40B4-BE49-F238E27FC236}">
                <a16:creationId xmlns:a16="http://schemas.microsoft.com/office/drawing/2014/main" id="{3781ECB1-E9AC-724D-8048-FE4096C5495C}"/>
              </a:ext>
            </a:extLst>
          </p:cNvPr>
          <p:cNvSpPr txBox="1"/>
          <p:nvPr/>
        </p:nvSpPr>
        <p:spPr>
          <a:xfrm>
            <a:off x="2875280" y="1905000"/>
            <a:ext cx="184731" cy="646331"/>
          </a:xfrm>
          <a:prstGeom prst="rect">
            <a:avLst/>
          </a:prstGeom>
          <a:noFill/>
        </p:spPr>
        <p:txBody>
          <a:bodyPr wrap="none" rtlCol="0">
            <a:spAutoFit/>
          </a:bodyPr>
          <a:lstStyle/>
          <a:p>
            <a:endParaRPr lang="en-US" dirty="0"/>
          </a:p>
          <a:p>
            <a:endParaRPr lang="en-US" dirty="0"/>
          </a:p>
        </p:txBody>
      </p:sp>
      <p:sp>
        <p:nvSpPr>
          <p:cNvPr id="4" name="Rectangle 3">
            <a:extLst>
              <a:ext uri="{FF2B5EF4-FFF2-40B4-BE49-F238E27FC236}">
                <a16:creationId xmlns:a16="http://schemas.microsoft.com/office/drawing/2014/main" id="{DE22C23A-6636-7A47-BA79-4B39D64C12DE}"/>
              </a:ext>
            </a:extLst>
          </p:cNvPr>
          <p:cNvSpPr/>
          <p:nvPr/>
        </p:nvSpPr>
        <p:spPr>
          <a:xfrm>
            <a:off x="594790" y="1281488"/>
            <a:ext cx="11461743" cy="5582426"/>
          </a:xfrm>
          <a:prstGeom prst="rect">
            <a:avLst/>
          </a:prstGeom>
          <a:solidFill>
            <a:schemeClr val="bg1"/>
          </a:solidFill>
        </p:spPr>
        <p:txBody>
          <a:bodyPr wrap="square">
            <a:spAutoFit/>
          </a:bodyPr>
          <a:lstStyle/>
          <a:p>
            <a:r>
              <a:rPr lang="en-US" sz="1700" b="1" dirty="0"/>
              <a:t>                                 Options are set like: ```{r this-chunk-name, my-options-go-here=TRUE/FALSE}</a:t>
            </a:r>
          </a:p>
          <a:p>
            <a:endParaRPr lang="en-US" sz="1700" u="sng" dirty="0"/>
          </a:p>
          <a:p>
            <a:r>
              <a:rPr lang="en-US" sz="1700" u="sng" dirty="0"/>
              <a:t>Common Options</a:t>
            </a:r>
            <a:r>
              <a:rPr lang="en-US" sz="1700" dirty="0"/>
              <a:t>:</a:t>
            </a:r>
          </a:p>
          <a:p>
            <a:pPr>
              <a:lnSpc>
                <a:spcPct val="150000"/>
              </a:lnSpc>
            </a:pPr>
            <a:r>
              <a:rPr lang="en-US" sz="1700" b="1" dirty="0" err="1"/>
              <a:t>eval</a:t>
            </a:r>
            <a:r>
              <a:rPr lang="en-US" sz="1700" dirty="0"/>
              <a:t>: TRUE/FALSE - Whether to evaluate a code chunk.</a:t>
            </a:r>
          </a:p>
          <a:p>
            <a:pPr>
              <a:lnSpc>
                <a:spcPct val="150000"/>
              </a:lnSpc>
            </a:pPr>
            <a:r>
              <a:rPr lang="en-US" sz="1700" b="1" dirty="0"/>
              <a:t>echo</a:t>
            </a:r>
            <a:r>
              <a:rPr lang="en-US" sz="1700" dirty="0"/>
              <a:t>: TRUE/FALSE - Whether to echo the source code in the output document</a:t>
            </a:r>
          </a:p>
          <a:p>
            <a:pPr>
              <a:lnSpc>
                <a:spcPct val="150000"/>
              </a:lnSpc>
            </a:pPr>
            <a:r>
              <a:rPr lang="en-US" sz="1700" b="1" dirty="0"/>
              <a:t>results</a:t>
            </a:r>
            <a:r>
              <a:rPr lang="en-US" sz="1700" dirty="0"/>
              <a:t>: hide/</a:t>
            </a:r>
            <a:r>
              <a:rPr lang="en-US" sz="1700" dirty="0" err="1"/>
              <a:t>asis</a:t>
            </a:r>
            <a:r>
              <a:rPr lang="en-US" sz="1700" dirty="0"/>
              <a:t> - Set to 'hide’ text or simply output code just as it is written</a:t>
            </a:r>
          </a:p>
          <a:p>
            <a:pPr>
              <a:lnSpc>
                <a:spcPct val="150000"/>
              </a:lnSpc>
            </a:pPr>
            <a:r>
              <a:rPr lang="en-US" sz="1700" b="1" dirty="0"/>
              <a:t>warning, message, error</a:t>
            </a:r>
            <a:r>
              <a:rPr lang="en-US" sz="1700" dirty="0"/>
              <a:t>: TRUE/FALSE - Whether to show warnings, messages, and errors in the output</a:t>
            </a:r>
          </a:p>
          <a:p>
            <a:pPr>
              <a:lnSpc>
                <a:spcPct val="150000"/>
              </a:lnSpc>
            </a:pPr>
            <a:r>
              <a:rPr lang="en-US" sz="1700" b="1" dirty="0"/>
              <a:t>include</a:t>
            </a:r>
            <a:r>
              <a:rPr lang="en-US" sz="1700" dirty="0"/>
              <a:t>: TRUE/FALSE - Whether to include anything from a code chunk in the output document.</a:t>
            </a:r>
            <a:br>
              <a:rPr lang="en-US" sz="1700" dirty="0"/>
            </a:br>
            <a:r>
              <a:rPr lang="en-US" sz="1700" dirty="0"/>
              <a:t>  </a:t>
            </a:r>
            <a:r>
              <a:rPr lang="en-US" sz="1700" i="1" dirty="0"/>
              <a:t>NOTE: include=FALSE means echo = FALSE, results = 'hide', warning = FALSE, and message = FALSE</a:t>
            </a:r>
          </a:p>
          <a:p>
            <a:pPr>
              <a:lnSpc>
                <a:spcPct val="150000"/>
              </a:lnSpc>
            </a:pPr>
            <a:r>
              <a:rPr lang="en-US" sz="1700" b="1" dirty="0"/>
              <a:t>cache</a:t>
            </a:r>
            <a:r>
              <a:rPr lang="en-US" sz="1700" dirty="0"/>
              <a:t>: TRUE/FALSE - If caching is enabled, the same code chunk will not be evaluated the next time </a:t>
            </a:r>
            <a:r>
              <a:rPr lang="en-US" sz="1700" b="1" dirty="0" err="1"/>
              <a:t>fig.width</a:t>
            </a:r>
            <a:r>
              <a:rPr lang="en-US" sz="1700" dirty="0"/>
              <a:t> and </a:t>
            </a:r>
            <a:r>
              <a:rPr lang="en-US" sz="1700" b="1" dirty="0" err="1"/>
              <a:t>fig.height</a:t>
            </a:r>
            <a:r>
              <a:rPr lang="en-US" sz="1700" dirty="0"/>
              <a:t>: No. - Size of R plots in inches can combine as: </a:t>
            </a:r>
            <a:r>
              <a:rPr lang="en-US" sz="1700" dirty="0" err="1"/>
              <a:t>fig.dim</a:t>
            </a:r>
            <a:r>
              <a:rPr lang="en-US" sz="1700" dirty="0"/>
              <a:t> = c(6, 4)</a:t>
            </a:r>
          </a:p>
          <a:p>
            <a:pPr>
              <a:lnSpc>
                <a:spcPct val="150000"/>
              </a:lnSpc>
            </a:pPr>
            <a:r>
              <a:rPr lang="en-US" sz="1700" b="1" dirty="0" err="1"/>
              <a:t>out.width</a:t>
            </a:r>
            <a:r>
              <a:rPr lang="en-US" sz="1700" dirty="0"/>
              <a:t> and </a:t>
            </a:r>
            <a:r>
              <a:rPr lang="en-US" sz="1700" b="1" dirty="0" err="1"/>
              <a:t>out.height</a:t>
            </a:r>
            <a:r>
              <a:rPr lang="en-US" sz="1700" dirty="0"/>
              <a:t>: “No.%” – Page with of plot output e.g., </a:t>
            </a:r>
            <a:r>
              <a:rPr lang="en-US" sz="1700" dirty="0" err="1"/>
              <a:t>out.width</a:t>
            </a:r>
            <a:r>
              <a:rPr lang="en-US" sz="1700" dirty="0"/>
              <a:t> = '80%' means 80% of width</a:t>
            </a:r>
          </a:p>
          <a:p>
            <a:pPr>
              <a:lnSpc>
                <a:spcPct val="150000"/>
              </a:lnSpc>
            </a:pPr>
            <a:r>
              <a:rPr lang="en-US" sz="1700" b="1" dirty="0" err="1"/>
              <a:t>fig.align</a:t>
            </a:r>
            <a:r>
              <a:rPr lang="en-US" sz="1700" dirty="0"/>
              <a:t>: left/center/right - The alignment of plots</a:t>
            </a:r>
          </a:p>
          <a:p>
            <a:pPr>
              <a:lnSpc>
                <a:spcPct val="150000"/>
              </a:lnSpc>
            </a:pPr>
            <a:r>
              <a:rPr lang="en-US" sz="1700" b="1" dirty="0"/>
              <a:t>dev</a:t>
            </a:r>
            <a:r>
              <a:rPr lang="en-US" sz="1700" dirty="0"/>
              <a:t>: pdf/</a:t>
            </a:r>
            <a:r>
              <a:rPr lang="en-US" sz="1700" dirty="0" err="1"/>
              <a:t>png</a:t>
            </a:r>
            <a:r>
              <a:rPr lang="en-US" sz="1700" dirty="0"/>
              <a:t>/</a:t>
            </a:r>
            <a:r>
              <a:rPr lang="en-US" sz="1700" dirty="0" err="1"/>
              <a:t>svg</a:t>
            </a:r>
            <a:r>
              <a:rPr lang="en-US" sz="1700" dirty="0"/>
              <a:t> - The device format to record plots, usually 'pdf' for LaTeX, '</a:t>
            </a:r>
            <a:r>
              <a:rPr lang="en-US" sz="1700" dirty="0" err="1"/>
              <a:t>png</a:t>
            </a:r>
            <a:r>
              <a:rPr lang="en-US" sz="1700" dirty="0"/>
              <a:t>’ for HTML output</a:t>
            </a:r>
          </a:p>
          <a:p>
            <a:pPr>
              <a:lnSpc>
                <a:spcPct val="150000"/>
              </a:lnSpc>
            </a:pPr>
            <a:r>
              <a:rPr lang="en-US" sz="1700" b="1" dirty="0" err="1"/>
              <a:t>fig.cap</a:t>
            </a:r>
            <a:r>
              <a:rPr lang="en-US" sz="1700" dirty="0"/>
              <a:t>: string - The figure caption</a:t>
            </a:r>
          </a:p>
        </p:txBody>
      </p:sp>
    </p:spTree>
    <p:extLst>
      <p:ext uri="{BB962C8B-B14F-4D97-AF65-F5344CB8AC3E}">
        <p14:creationId xmlns:p14="http://schemas.microsoft.com/office/powerpoint/2010/main" val="2310738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88F79-16C7-3A40-9A8F-A01374E07547}"/>
              </a:ext>
            </a:extLst>
          </p:cNvPr>
          <p:cNvSpPr>
            <a:spLocks noGrp="1"/>
          </p:cNvSpPr>
          <p:nvPr>
            <p:ph type="title"/>
          </p:nvPr>
        </p:nvSpPr>
        <p:spPr>
          <a:xfrm>
            <a:off x="2592924" y="387048"/>
            <a:ext cx="8911687" cy="1280890"/>
          </a:xfrm>
        </p:spPr>
        <p:txBody>
          <a:bodyPr/>
          <a:lstStyle/>
          <a:p>
            <a:r>
              <a:rPr lang="en-US" b="1" dirty="0"/>
              <a:t>Code Chunks vs Inline Code</a:t>
            </a:r>
          </a:p>
        </p:txBody>
      </p:sp>
      <p:sp>
        <p:nvSpPr>
          <p:cNvPr id="3" name="TextBox 2">
            <a:extLst>
              <a:ext uri="{FF2B5EF4-FFF2-40B4-BE49-F238E27FC236}">
                <a16:creationId xmlns:a16="http://schemas.microsoft.com/office/drawing/2014/main" id="{3781ECB1-E9AC-724D-8048-FE4096C5495C}"/>
              </a:ext>
            </a:extLst>
          </p:cNvPr>
          <p:cNvSpPr txBox="1"/>
          <p:nvPr/>
        </p:nvSpPr>
        <p:spPr>
          <a:xfrm>
            <a:off x="2875280" y="1905000"/>
            <a:ext cx="184731" cy="646331"/>
          </a:xfrm>
          <a:prstGeom prst="rect">
            <a:avLst/>
          </a:prstGeom>
          <a:noFill/>
        </p:spPr>
        <p:txBody>
          <a:bodyPr wrap="none" rtlCol="0">
            <a:spAutoFit/>
          </a:bodyPr>
          <a:lstStyle/>
          <a:p>
            <a:endParaRPr lang="en-US" dirty="0"/>
          </a:p>
          <a:p>
            <a:endParaRPr lang="en-US" dirty="0"/>
          </a:p>
        </p:txBody>
      </p:sp>
      <p:sp>
        <p:nvSpPr>
          <p:cNvPr id="5" name="TextBox 4">
            <a:extLst>
              <a:ext uri="{FF2B5EF4-FFF2-40B4-BE49-F238E27FC236}">
                <a16:creationId xmlns:a16="http://schemas.microsoft.com/office/drawing/2014/main" id="{E195BBCD-6FAD-4649-847F-F7ACD8F7A2F5}"/>
              </a:ext>
            </a:extLst>
          </p:cNvPr>
          <p:cNvSpPr txBox="1"/>
          <p:nvPr/>
        </p:nvSpPr>
        <p:spPr>
          <a:xfrm>
            <a:off x="1947333" y="1354667"/>
            <a:ext cx="9262534" cy="646331"/>
          </a:xfrm>
          <a:prstGeom prst="rect">
            <a:avLst/>
          </a:prstGeom>
          <a:noFill/>
        </p:spPr>
        <p:txBody>
          <a:bodyPr wrap="square" rtlCol="0">
            <a:spAutoFit/>
          </a:bodyPr>
          <a:lstStyle/>
          <a:p>
            <a:r>
              <a:rPr lang="en-US" dirty="0"/>
              <a:t>We can use R plots just like we would normally and the output will be printed in the document! Here’s an example (note how we set the doc width option):</a:t>
            </a:r>
          </a:p>
        </p:txBody>
      </p:sp>
      <p:sp>
        <p:nvSpPr>
          <p:cNvPr id="6" name="TextBox 5">
            <a:extLst>
              <a:ext uri="{FF2B5EF4-FFF2-40B4-BE49-F238E27FC236}">
                <a16:creationId xmlns:a16="http://schemas.microsoft.com/office/drawing/2014/main" id="{AAB6E1E1-ABD3-5143-934C-D99331D252B6}"/>
              </a:ext>
            </a:extLst>
          </p:cNvPr>
          <p:cNvSpPr txBox="1"/>
          <p:nvPr/>
        </p:nvSpPr>
        <p:spPr>
          <a:xfrm>
            <a:off x="1968578" y="2228165"/>
            <a:ext cx="8456161" cy="1477328"/>
          </a:xfrm>
          <a:prstGeom prst="rect">
            <a:avLst/>
          </a:prstGeom>
          <a:solidFill>
            <a:schemeClr val="bg1"/>
          </a:solidFill>
        </p:spPr>
        <p:txBody>
          <a:bodyPr wrap="none" rtlCol="0">
            <a:spAutoFit/>
          </a:bodyPr>
          <a:lstStyle/>
          <a:p>
            <a:r>
              <a:rPr lang="en-US" dirty="0">
                <a:latin typeface="Andale Mono" panose="020B0509000000000004" pitchFamily="49" charset="0"/>
              </a:rPr>
              <a:t>```{r, my-first-plot, </a:t>
            </a:r>
            <a:r>
              <a:rPr lang="en-US" dirty="0" err="1">
                <a:latin typeface="Andale Mono" panose="020B0509000000000004" pitchFamily="49" charset="0"/>
              </a:rPr>
              <a:t>doc.width</a:t>
            </a:r>
            <a:r>
              <a:rPr lang="en-US" dirty="0">
                <a:latin typeface="Andale Mono" panose="020B0509000000000004" pitchFamily="49" charset="0"/>
              </a:rPr>
              <a:t>=‘80%’}</a:t>
            </a:r>
          </a:p>
          <a:p>
            <a:r>
              <a:rPr lang="en-US" dirty="0">
                <a:latin typeface="Andale Mono" panose="020B0509000000000004" pitchFamily="49" charset="0"/>
              </a:rPr>
              <a:t>numbers &lt;- sample(100,10) # sample 10 numbers between 1..100</a:t>
            </a:r>
          </a:p>
          <a:p>
            <a:r>
              <a:rPr lang="en-US" dirty="0">
                <a:latin typeface="Andale Mono" panose="020B0509000000000004" pitchFamily="49" charset="0"/>
              </a:rPr>
              <a:t>plot(numbers)</a:t>
            </a:r>
          </a:p>
          <a:p>
            <a:r>
              <a:rPr lang="en-US" dirty="0">
                <a:latin typeface="Andale Mono" panose="020B0509000000000004" pitchFamily="49" charset="0"/>
              </a:rPr>
              <a:t>```</a:t>
            </a:r>
          </a:p>
          <a:p>
            <a:r>
              <a:rPr lang="en-US" dirty="0"/>
              <a:t>  </a:t>
            </a:r>
          </a:p>
        </p:txBody>
      </p:sp>
      <p:pic>
        <p:nvPicPr>
          <p:cNvPr id="8" name="Picture 7">
            <a:extLst>
              <a:ext uri="{FF2B5EF4-FFF2-40B4-BE49-F238E27FC236}">
                <a16:creationId xmlns:a16="http://schemas.microsoft.com/office/drawing/2014/main" id="{CE7ACBBC-3DE5-5246-AB60-D10D3E5C37E1}"/>
              </a:ext>
            </a:extLst>
          </p:cNvPr>
          <p:cNvPicPr>
            <a:picLocks noChangeAspect="1"/>
          </p:cNvPicPr>
          <p:nvPr/>
        </p:nvPicPr>
        <p:blipFill>
          <a:blip r:embed="rId3"/>
          <a:stretch>
            <a:fillRect/>
          </a:stretch>
        </p:blipFill>
        <p:spPr>
          <a:xfrm>
            <a:off x="5719233" y="2944687"/>
            <a:ext cx="5643034" cy="3718615"/>
          </a:xfrm>
          <a:prstGeom prst="rect">
            <a:avLst/>
          </a:prstGeom>
        </p:spPr>
      </p:pic>
      <p:sp>
        <p:nvSpPr>
          <p:cNvPr id="9" name="TextBox 8">
            <a:extLst>
              <a:ext uri="{FF2B5EF4-FFF2-40B4-BE49-F238E27FC236}">
                <a16:creationId xmlns:a16="http://schemas.microsoft.com/office/drawing/2014/main" id="{4BE52E94-4D74-134D-89DA-ED41BDB54968}"/>
              </a:ext>
            </a:extLst>
          </p:cNvPr>
          <p:cNvSpPr txBox="1"/>
          <p:nvPr/>
        </p:nvSpPr>
        <p:spPr>
          <a:xfrm>
            <a:off x="1947333" y="4284133"/>
            <a:ext cx="3348489" cy="1200329"/>
          </a:xfrm>
          <a:prstGeom prst="rect">
            <a:avLst/>
          </a:prstGeom>
          <a:noFill/>
        </p:spPr>
        <p:txBody>
          <a:bodyPr wrap="square" rtlCol="0">
            <a:spAutoFit/>
          </a:bodyPr>
          <a:lstStyle/>
          <a:p>
            <a:r>
              <a:rPr lang="en-US" b="1" dirty="0">
                <a:solidFill>
                  <a:srgbClr val="C00000"/>
                </a:solidFill>
              </a:rPr>
              <a:t>Question:</a:t>
            </a:r>
            <a:r>
              <a:rPr lang="en-US" dirty="0">
                <a:solidFill>
                  <a:srgbClr val="C00000"/>
                </a:solidFill>
              </a:rPr>
              <a:t> How could we get rid of this box with the code in our document and show only the plot?</a:t>
            </a:r>
          </a:p>
        </p:txBody>
      </p:sp>
      <p:cxnSp>
        <p:nvCxnSpPr>
          <p:cNvPr id="11" name="Straight Arrow Connector 10">
            <a:extLst>
              <a:ext uri="{FF2B5EF4-FFF2-40B4-BE49-F238E27FC236}">
                <a16:creationId xmlns:a16="http://schemas.microsoft.com/office/drawing/2014/main" id="{05708F3F-97EE-B341-B809-E1FED764A738}"/>
              </a:ext>
            </a:extLst>
          </p:cNvPr>
          <p:cNvCxnSpPr/>
          <p:nvPr/>
        </p:nvCxnSpPr>
        <p:spPr>
          <a:xfrm flipV="1">
            <a:off x="5295822" y="3572933"/>
            <a:ext cx="831907" cy="8466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9810938-4722-E140-A9FC-F3FE0F779FF6}"/>
              </a:ext>
            </a:extLst>
          </p:cNvPr>
          <p:cNvSpPr txBox="1"/>
          <p:nvPr/>
        </p:nvSpPr>
        <p:spPr>
          <a:xfrm>
            <a:off x="1947332" y="5878436"/>
            <a:ext cx="3348489" cy="369332"/>
          </a:xfrm>
          <a:prstGeom prst="rect">
            <a:avLst/>
          </a:prstGeom>
          <a:noFill/>
        </p:spPr>
        <p:txBody>
          <a:bodyPr wrap="square" rtlCol="0">
            <a:spAutoFit/>
          </a:bodyPr>
          <a:lstStyle/>
          <a:p>
            <a:r>
              <a:rPr lang="en-US" b="1" dirty="0">
                <a:solidFill>
                  <a:srgbClr val="C00000"/>
                </a:solidFill>
              </a:rPr>
              <a:t>Answer: </a:t>
            </a:r>
            <a:r>
              <a:rPr lang="en-US" dirty="0">
                <a:solidFill>
                  <a:srgbClr val="C00000"/>
                </a:solidFill>
              </a:rPr>
              <a:t>“echo=FALSE”</a:t>
            </a:r>
          </a:p>
        </p:txBody>
      </p:sp>
    </p:spTree>
    <p:extLst>
      <p:ext uri="{BB962C8B-B14F-4D97-AF65-F5344CB8AC3E}">
        <p14:creationId xmlns:p14="http://schemas.microsoft.com/office/powerpoint/2010/main" val="22950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88F79-16C7-3A40-9A8F-A01374E07547}"/>
              </a:ext>
            </a:extLst>
          </p:cNvPr>
          <p:cNvSpPr>
            <a:spLocks noGrp="1"/>
          </p:cNvSpPr>
          <p:nvPr>
            <p:ph type="title"/>
          </p:nvPr>
        </p:nvSpPr>
        <p:spPr>
          <a:xfrm>
            <a:off x="2592924" y="387048"/>
            <a:ext cx="8911687" cy="1280890"/>
          </a:xfrm>
        </p:spPr>
        <p:txBody>
          <a:bodyPr/>
          <a:lstStyle/>
          <a:p>
            <a:r>
              <a:rPr lang="en-US" b="1" dirty="0"/>
              <a:t>Code Chunks vs Inline Code</a:t>
            </a:r>
          </a:p>
        </p:txBody>
      </p:sp>
      <p:sp>
        <p:nvSpPr>
          <p:cNvPr id="3" name="TextBox 2">
            <a:extLst>
              <a:ext uri="{FF2B5EF4-FFF2-40B4-BE49-F238E27FC236}">
                <a16:creationId xmlns:a16="http://schemas.microsoft.com/office/drawing/2014/main" id="{3781ECB1-E9AC-724D-8048-FE4096C5495C}"/>
              </a:ext>
            </a:extLst>
          </p:cNvPr>
          <p:cNvSpPr txBox="1"/>
          <p:nvPr/>
        </p:nvSpPr>
        <p:spPr>
          <a:xfrm>
            <a:off x="2875280" y="1905000"/>
            <a:ext cx="184731" cy="646331"/>
          </a:xfrm>
          <a:prstGeom prst="rect">
            <a:avLst/>
          </a:prstGeom>
          <a:noFill/>
        </p:spPr>
        <p:txBody>
          <a:bodyPr wrap="none" rtlCol="0">
            <a:spAutoFit/>
          </a:bodyPr>
          <a:lstStyle/>
          <a:p>
            <a:endParaRPr lang="en-US" dirty="0"/>
          </a:p>
          <a:p>
            <a:endParaRPr lang="en-US" dirty="0"/>
          </a:p>
        </p:txBody>
      </p:sp>
      <p:sp>
        <p:nvSpPr>
          <p:cNvPr id="5" name="TextBox 4">
            <a:extLst>
              <a:ext uri="{FF2B5EF4-FFF2-40B4-BE49-F238E27FC236}">
                <a16:creationId xmlns:a16="http://schemas.microsoft.com/office/drawing/2014/main" id="{E195BBCD-6FAD-4649-847F-F7ACD8F7A2F5}"/>
              </a:ext>
            </a:extLst>
          </p:cNvPr>
          <p:cNvSpPr txBox="1"/>
          <p:nvPr/>
        </p:nvSpPr>
        <p:spPr>
          <a:xfrm>
            <a:off x="1947333" y="1354667"/>
            <a:ext cx="9262534" cy="369332"/>
          </a:xfrm>
          <a:prstGeom prst="rect">
            <a:avLst/>
          </a:prstGeom>
          <a:noFill/>
        </p:spPr>
        <p:txBody>
          <a:bodyPr wrap="square" rtlCol="0">
            <a:spAutoFit/>
          </a:bodyPr>
          <a:lstStyle/>
          <a:p>
            <a:r>
              <a:rPr lang="en-US" dirty="0"/>
              <a:t>We can also save R objects and use them “inline” with our regular text!</a:t>
            </a:r>
          </a:p>
        </p:txBody>
      </p:sp>
      <p:sp>
        <p:nvSpPr>
          <p:cNvPr id="6" name="TextBox 5">
            <a:extLst>
              <a:ext uri="{FF2B5EF4-FFF2-40B4-BE49-F238E27FC236}">
                <a16:creationId xmlns:a16="http://schemas.microsoft.com/office/drawing/2014/main" id="{AAB6E1E1-ABD3-5143-934C-D99331D252B6}"/>
              </a:ext>
            </a:extLst>
          </p:cNvPr>
          <p:cNvSpPr txBox="1"/>
          <p:nvPr/>
        </p:nvSpPr>
        <p:spPr>
          <a:xfrm>
            <a:off x="1968598" y="2100369"/>
            <a:ext cx="8456161" cy="1477328"/>
          </a:xfrm>
          <a:prstGeom prst="rect">
            <a:avLst/>
          </a:prstGeom>
          <a:solidFill>
            <a:schemeClr val="bg1"/>
          </a:solidFill>
        </p:spPr>
        <p:txBody>
          <a:bodyPr wrap="none" rtlCol="0">
            <a:spAutoFit/>
          </a:bodyPr>
          <a:lstStyle/>
          <a:p>
            <a:r>
              <a:rPr lang="en-US" dirty="0">
                <a:latin typeface="Andale Mono" panose="020B0509000000000004" pitchFamily="49" charset="0"/>
              </a:rPr>
              <a:t>```{r, save-inline, echo=FALSE}</a:t>
            </a:r>
          </a:p>
          <a:p>
            <a:r>
              <a:rPr lang="en-US" dirty="0">
                <a:latin typeface="Andale Mono" panose="020B0509000000000004" pitchFamily="49" charset="0"/>
              </a:rPr>
              <a:t>numbers &lt;- sample(100,10) # sample 10 numbers between 1..100</a:t>
            </a:r>
          </a:p>
          <a:p>
            <a:r>
              <a:rPr lang="en-US" dirty="0">
                <a:latin typeface="Andale Mono" panose="020B0509000000000004" pitchFamily="49" charset="0"/>
              </a:rPr>
              <a:t>```</a:t>
            </a:r>
          </a:p>
          <a:p>
            <a:r>
              <a:rPr lang="en-US" dirty="0">
                <a:latin typeface="Andale Mono" panose="020B0509000000000004" pitchFamily="49" charset="0"/>
              </a:rPr>
              <a:t>Here’s my output: `r numbers`</a:t>
            </a:r>
          </a:p>
          <a:p>
            <a:r>
              <a:rPr lang="en-US" dirty="0"/>
              <a:t>  </a:t>
            </a:r>
          </a:p>
        </p:txBody>
      </p:sp>
      <p:pic>
        <p:nvPicPr>
          <p:cNvPr id="7" name="Picture 6">
            <a:extLst>
              <a:ext uri="{FF2B5EF4-FFF2-40B4-BE49-F238E27FC236}">
                <a16:creationId xmlns:a16="http://schemas.microsoft.com/office/drawing/2014/main" id="{42CB91FF-4917-A24A-B55A-4FA02FAEB1A3}"/>
              </a:ext>
            </a:extLst>
          </p:cNvPr>
          <p:cNvPicPr>
            <a:picLocks noChangeAspect="1"/>
          </p:cNvPicPr>
          <p:nvPr/>
        </p:nvPicPr>
        <p:blipFill>
          <a:blip r:embed="rId3"/>
          <a:stretch>
            <a:fillRect/>
          </a:stretch>
        </p:blipFill>
        <p:spPr>
          <a:xfrm>
            <a:off x="5584639" y="3751785"/>
            <a:ext cx="4659888" cy="346343"/>
          </a:xfrm>
          <a:prstGeom prst="rect">
            <a:avLst/>
          </a:prstGeom>
        </p:spPr>
      </p:pic>
      <p:sp>
        <p:nvSpPr>
          <p:cNvPr id="10" name="TextBox 9">
            <a:extLst>
              <a:ext uri="{FF2B5EF4-FFF2-40B4-BE49-F238E27FC236}">
                <a16:creationId xmlns:a16="http://schemas.microsoft.com/office/drawing/2014/main" id="{8204E206-ADE9-5F49-B3E1-DDE437CC78EC}"/>
              </a:ext>
            </a:extLst>
          </p:cNvPr>
          <p:cNvSpPr txBox="1"/>
          <p:nvPr/>
        </p:nvSpPr>
        <p:spPr>
          <a:xfrm>
            <a:off x="1968598" y="3722426"/>
            <a:ext cx="3658374" cy="369332"/>
          </a:xfrm>
          <a:prstGeom prst="rect">
            <a:avLst/>
          </a:prstGeom>
          <a:noFill/>
        </p:spPr>
        <p:txBody>
          <a:bodyPr wrap="none" rtlCol="0">
            <a:spAutoFit/>
          </a:bodyPr>
          <a:lstStyle/>
          <a:p>
            <a:r>
              <a:rPr lang="en-US" dirty="0"/>
              <a:t>Prints (for this random sample): </a:t>
            </a:r>
          </a:p>
        </p:txBody>
      </p:sp>
      <p:sp>
        <p:nvSpPr>
          <p:cNvPr id="13" name="TextBox 12">
            <a:extLst>
              <a:ext uri="{FF2B5EF4-FFF2-40B4-BE49-F238E27FC236}">
                <a16:creationId xmlns:a16="http://schemas.microsoft.com/office/drawing/2014/main" id="{9831BABC-5DED-AA40-98E8-D0B4D1A114DE}"/>
              </a:ext>
            </a:extLst>
          </p:cNvPr>
          <p:cNvSpPr txBox="1"/>
          <p:nvPr/>
        </p:nvSpPr>
        <p:spPr>
          <a:xfrm>
            <a:off x="2336799" y="4927600"/>
            <a:ext cx="8218917" cy="923330"/>
          </a:xfrm>
          <a:prstGeom prst="rect">
            <a:avLst/>
          </a:prstGeom>
          <a:noFill/>
        </p:spPr>
        <p:txBody>
          <a:bodyPr wrap="none" rtlCol="0">
            <a:spAutoFit/>
          </a:bodyPr>
          <a:lstStyle/>
          <a:p>
            <a:pPr algn="ctr"/>
            <a:r>
              <a:rPr lang="en-US" dirty="0"/>
              <a:t>For R code – a single R session is run for the entire document.</a:t>
            </a:r>
          </a:p>
          <a:p>
            <a:pPr algn="ctr"/>
            <a:endParaRPr lang="en-US" dirty="0"/>
          </a:p>
          <a:p>
            <a:pPr algn="ctr"/>
            <a:r>
              <a:rPr lang="en-US" b="1" i="1" dirty="0"/>
              <a:t>If you had a second code chunk, ‘numbers’ would be available to use!</a:t>
            </a:r>
          </a:p>
        </p:txBody>
      </p:sp>
    </p:spTree>
    <p:extLst>
      <p:ext uri="{BB962C8B-B14F-4D97-AF65-F5344CB8AC3E}">
        <p14:creationId xmlns:p14="http://schemas.microsoft.com/office/powerpoint/2010/main" val="4171629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C069A-BEFB-724B-97A9-F0D066CA44DA}"/>
              </a:ext>
            </a:extLst>
          </p:cNvPr>
          <p:cNvSpPr>
            <a:spLocks noGrp="1"/>
          </p:cNvSpPr>
          <p:nvPr>
            <p:ph type="title"/>
          </p:nvPr>
        </p:nvSpPr>
        <p:spPr/>
        <p:txBody>
          <a:bodyPr/>
          <a:lstStyle/>
          <a:p>
            <a:r>
              <a:rPr lang="en-US" b="1" dirty="0"/>
              <a:t>Including Local Figures/Plots</a:t>
            </a:r>
          </a:p>
        </p:txBody>
      </p:sp>
      <p:sp>
        <p:nvSpPr>
          <p:cNvPr id="4" name="TextBox 3">
            <a:extLst>
              <a:ext uri="{FF2B5EF4-FFF2-40B4-BE49-F238E27FC236}">
                <a16:creationId xmlns:a16="http://schemas.microsoft.com/office/drawing/2014/main" id="{D34ABA12-E55F-F145-97FF-EB7BF92BE265}"/>
              </a:ext>
            </a:extLst>
          </p:cNvPr>
          <p:cNvSpPr txBox="1"/>
          <p:nvPr/>
        </p:nvSpPr>
        <p:spPr>
          <a:xfrm>
            <a:off x="2978466" y="1951672"/>
            <a:ext cx="8140602" cy="1200329"/>
          </a:xfrm>
          <a:prstGeom prst="rect">
            <a:avLst/>
          </a:prstGeom>
          <a:noFill/>
        </p:spPr>
        <p:txBody>
          <a:bodyPr wrap="square" rtlCol="0">
            <a:spAutoFit/>
          </a:bodyPr>
          <a:lstStyle/>
          <a:p>
            <a:r>
              <a:rPr lang="en-US" dirty="0"/>
              <a:t>If you want to include a plot or figure saved as a local file, we need to use a function from </a:t>
            </a:r>
            <a:r>
              <a:rPr lang="en-US" b="1" i="1" dirty="0" err="1"/>
              <a:t>knitr</a:t>
            </a:r>
            <a:r>
              <a:rPr lang="en-US" dirty="0"/>
              <a:t>!</a:t>
            </a:r>
          </a:p>
          <a:p>
            <a:endParaRPr lang="en-US" dirty="0"/>
          </a:p>
          <a:p>
            <a:r>
              <a:rPr lang="en-US" dirty="0"/>
              <a:t>The following would print just like a plot made with an R code chunk:</a:t>
            </a:r>
          </a:p>
        </p:txBody>
      </p:sp>
      <p:sp>
        <p:nvSpPr>
          <p:cNvPr id="5" name="TextBox 4">
            <a:extLst>
              <a:ext uri="{FF2B5EF4-FFF2-40B4-BE49-F238E27FC236}">
                <a16:creationId xmlns:a16="http://schemas.microsoft.com/office/drawing/2014/main" id="{0AE91797-4831-4B44-9245-E11E5EC76DF7}"/>
              </a:ext>
            </a:extLst>
          </p:cNvPr>
          <p:cNvSpPr txBox="1"/>
          <p:nvPr/>
        </p:nvSpPr>
        <p:spPr>
          <a:xfrm>
            <a:off x="3334966" y="3462867"/>
            <a:ext cx="7427601" cy="1908215"/>
          </a:xfrm>
          <a:prstGeom prst="rect">
            <a:avLst/>
          </a:prstGeom>
          <a:solidFill>
            <a:schemeClr val="bg1"/>
          </a:solidFill>
        </p:spPr>
        <p:txBody>
          <a:bodyPr wrap="square" rtlCol="0">
            <a:spAutoFit/>
          </a:bodyPr>
          <a:lstStyle/>
          <a:p>
            <a:r>
              <a:rPr lang="en-US" sz="2000" dirty="0">
                <a:latin typeface="Andale Mono" panose="020B0509000000000004" pitchFamily="49" charset="0"/>
              </a:rPr>
              <a:t>```{r, local-figure}</a:t>
            </a:r>
          </a:p>
          <a:p>
            <a:endParaRPr lang="en-US" sz="2000" dirty="0">
              <a:latin typeface="Andale Mono" panose="020B0509000000000004" pitchFamily="49" charset="0"/>
            </a:endParaRPr>
          </a:p>
          <a:p>
            <a:r>
              <a:rPr lang="en-US" sz="2000" b="0" i="0" u="none" strike="noStrike" dirty="0" err="1">
                <a:solidFill>
                  <a:srgbClr val="333333"/>
                </a:solidFill>
                <a:effectLst/>
                <a:latin typeface="Consolas" panose="020B0609020204030204" pitchFamily="49" charset="0"/>
              </a:rPr>
              <a:t>knitr</a:t>
            </a:r>
            <a:r>
              <a:rPr lang="en-US" sz="2000" b="0" i="0" u="none" strike="noStrike" dirty="0">
                <a:solidFill>
                  <a:srgbClr val="333333"/>
                </a:solidFill>
                <a:effectLst/>
                <a:latin typeface="Consolas" panose="020B0609020204030204" pitchFamily="49" charset="0"/>
              </a:rPr>
              <a:t>::</a:t>
            </a:r>
            <a:r>
              <a:rPr lang="en-US" sz="2000" b="0" i="0" u="none" strike="noStrike" dirty="0" err="1">
                <a:solidFill>
                  <a:srgbClr val="333333"/>
                </a:solidFill>
                <a:effectLst/>
                <a:latin typeface="Consolas" panose="020B0609020204030204" pitchFamily="49" charset="0"/>
              </a:rPr>
              <a:t>include_graphics</a:t>
            </a:r>
            <a:r>
              <a:rPr lang="en-US" sz="2000" b="0" i="0" u="none" strike="noStrike" dirty="0">
                <a:solidFill>
                  <a:srgbClr val="333333"/>
                </a:solidFill>
                <a:effectLst/>
                <a:latin typeface="Consolas" panose="020B0609020204030204" pitchFamily="49" charset="0"/>
              </a:rPr>
              <a:t>(‘</a:t>
            </a:r>
            <a:r>
              <a:rPr lang="en-US" sz="2000" b="0" i="0" u="none" strike="noStrike" dirty="0" err="1">
                <a:solidFill>
                  <a:srgbClr val="333333"/>
                </a:solidFill>
                <a:effectLst/>
                <a:latin typeface="Consolas" panose="020B0609020204030204" pitchFamily="49" charset="0"/>
              </a:rPr>
              <a:t>my_figs</a:t>
            </a:r>
            <a:r>
              <a:rPr lang="en-US" sz="2000" b="0" i="0" u="none" strike="noStrike" dirty="0">
                <a:solidFill>
                  <a:srgbClr val="333333"/>
                </a:solidFill>
                <a:effectLst/>
                <a:latin typeface="Consolas" panose="020B0609020204030204" pitchFamily="49" charset="0"/>
              </a:rPr>
              <a:t>/figure1.png’)</a:t>
            </a:r>
            <a:endParaRPr lang="en-US" sz="2000" dirty="0"/>
          </a:p>
          <a:p>
            <a:endParaRPr lang="en-US" sz="2000" dirty="0">
              <a:latin typeface="Andale Mono" panose="020B0509000000000004" pitchFamily="49" charset="0"/>
            </a:endParaRPr>
          </a:p>
          <a:p>
            <a:r>
              <a:rPr lang="en-US" sz="2000" dirty="0">
                <a:latin typeface="Andale Mono" panose="020B0509000000000004" pitchFamily="49" charset="0"/>
              </a:rPr>
              <a:t>```</a:t>
            </a:r>
          </a:p>
          <a:p>
            <a:r>
              <a:rPr lang="en-US" dirty="0"/>
              <a:t>  </a:t>
            </a:r>
          </a:p>
        </p:txBody>
      </p:sp>
    </p:spTree>
    <p:extLst>
      <p:ext uri="{BB962C8B-B14F-4D97-AF65-F5344CB8AC3E}">
        <p14:creationId xmlns:p14="http://schemas.microsoft.com/office/powerpoint/2010/main" val="3173313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C069A-BEFB-724B-97A9-F0D066CA44DA}"/>
              </a:ext>
            </a:extLst>
          </p:cNvPr>
          <p:cNvSpPr>
            <a:spLocks noGrp="1"/>
          </p:cNvSpPr>
          <p:nvPr>
            <p:ph type="title"/>
          </p:nvPr>
        </p:nvSpPr>
        <p:spPr>
          <a:xfrm>
            <a:off x="2592924" y="640837"/>
            <a:ext cx="8911687" cy="1280890"/>
          </a:xfrm>
        </p:spPr>
        <p:txBody>
          <a:bodyPr/>
          <a:lstStyle/>
          <a:p>
            <a:r>
              <a:rPr lang="en-US" b="1" dirty="0"/>
              <a:t>Making Code Reusable with “params”</a:t>
            </a:r>
          </a:p>
        </p:txBody>
      </p:sp>
      <p:sp>
        <p:nvSpPr>
          <p:cNvPr id="4" name="TextBox 3">
            <a:extLst>
              <a:ext uri="{FF2B5EF4-FFF2-40B4-BE49-F238E27FC236}">
                <a16:creationId xmlns:a16="http://schemas.microsoft.com/office/drawing/2014/main" id="{D34ABA12-E55F-F145-97FF-EB7BF92BE265}"/>
              </a:ext>
            </a:extLst>
          </p:cNvPr>
          <p:cNvSpPr txBox="1"/>
          <p:nvPr/>
        </p:nvSpPr>
        <p:spPr>
          <a:xfrm>
            <a:off x="2592924" y="1304234"/>
            <a:ext cx="8387246" cy="646331"/>
          </a:xfrm>
          <a:prstGeom prst="rect">
            <a:avLst/>
          </a:prstGeom>
          <a:noFill/>
        </p:spPr>
        <p:txBody>
          <a:bodyPr wrap="square" rtlCol="0">
            <a:spAutoFit/>
          </a:bodyPr>
          <a:lstStyle/>
          <a:p>
            <a:r>
              <a:rPr lang="en-US" dirty="0"/>
              <a:t>Params allow you to set global variables – you can easily run the same file for different settings! </a:t>
            </a:r>
          </a:p>
        </p:txBody>
      </p:sp>
      <p:pic>
        <p:nvPicPr>
          <p:cNvPr id="8" name="Picture 7">
            <a:extLst>
              <a:ext uri="{FF2B5EF4-FFF2-40B4-BE49-F238E27FC236}">
                <a16:creationId xmlns:a16="http://schemas.microsoft.com/office/drawing/2014/main" id="{5D22A969-C2BB-8F40-A551-341B0811BF54}"/>
              </a:ext>
            </a:extLst>
          </p:cNvPr>
          <p:cNvPicPr>
            <a:picLocks noChangeAspect="1"/>
          </p:cNvPicPr>
          <p:nvPr/>
        </p:nvPicPr>
        <p:blipFill>
          <a:blip r:embed="rId3"/>
          <a:stretch>
            <a:fillRect/>
          </a:stretch>
        </p:blipFill>
        <p:spPr>
          <a:xfrm>
            <a:off x="2874293" y="1973517"/>
            <a:ext cx="7622812" cy="3698078"/>
          </a:xfrm>
          <a:prstGeom prst="rect">
            <a:avLst/>
          </a:prstGeom>
        </p:spPr>
      </p:pic>
      <p:sp>
        <p:nvSpPr>
          <p:cNvPr id="9" name="TextBox 8">
            <a:extLst>
              <a:ext uri="{FF2B5EF4-FFF2-40B4-BE49-F238E27FC236}">
                <a16:creationId xmlns:a16="http://schemas.microsoft.com/office/drawing/2014/main" id="{CB21F0BD-22DF-8F49-B398-9789FB6C4FCD}"/>
              </a:ext>
            </a:extLst>
          </p:cNvPr>
          <p:cNvSpPr txBox="1"/>
          <p:nvPr/>
        </p:nvSpPr>
        <p:spPr>
          <a:xfrm>
            <a:off x="2874293" y="5910724"/>
            <a:ext cx="8217314" cy="646331"/>
          </a:xfrm>
          <a:prstGeom prst="rect">
            <a:avLst/>
          </a:prstGeom>
          <a:noFill/>
        </p:spPr>
        <p:txBody>
          <a:bodyPr wrap="none" rtlCol="0">
            <a:spAutoFit/>
          </a:bodyPr>
          <a:lstStyle/>
          <a:p>
            <a:r>
              <a:rPr lang="en-US" i="1" dirty="0"/>
              <a:t>You can also pass/override them via the render function:</a:t>
            </a:r>
          </a:p>
          <a:p>
            <a:r>
              <a:rPr lang="en-US" b="1" dirty="0" err="1"/>
              <a:t>rmarkdown</a:t>
            </a:r>
            <a:r>
              <a:rPr lang="en-US" b="1" dirty="0"/>
              <a:t>::render(‘</a:t>
            </a:r>
            <a:r>
              <a:rPr lang="en-US" b="1" dirty="0" err="1"/>
              <a:t>input.Rmd</a:t>
            </a:r>
            <a:r>
              <a:rPr lang="en-US" b="1" dirty="0"/>
              <a:t>', params=list(</a:t>
            </a:r>
            <a:r>
              <a:rPr lang="en-US" b="1" dirty="0" err="1"/>
              <a:t>input_filename</a:t>
            </a:r>
            <a:r>
              <a:rPr lang="en-US" b="1" dirty="0"/>
              <a:t>=‘exp2.csv’))</a:t>
            </a:r>
          </a:p>
        </p:txBody>
      </p:sp>
    </p:spTree>
    <p:extLst>
      <p:ext uri="{BB962C8B-B14F-4D97-AF65-F5344CB8AC3E}">
        <p14:creationId xmlns:p14="http://schemas.microsoft.com/office/powerpoint/2010/main" val="4161541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DAD1D-C5E0-5C4B-95AA-8D0D661B56EE}"/>
              </a:ext>
            </a:extLst>
          </p:cNvPr>
          <p:cNvSpPr>
            <a:spLocks noGrp="1"/>
          </p:cNvSpPr>
          <p:nvPr>
            <p:ph type="title"/>
          </p:nvPr>
        </p:nvSpPr>
        <p:spPr>
          <a:xfrm>
            <a:off x="2635786" y="2452910"/>
            <a:ext cx="8911687" cy="1280890"/>
          </a:xfrm>
        </p:spPr>
        <p:txBody>
          <a:bodyPr/>
          <a:lstStyle/>
          <a:p>
            <a:pPr algn="ctr"/>
            <a:r>
              <a:rPr lang="en-US" b="1" dirty="0"/>
              <a:t>Adding Outline Links to a Document</a:t>
            </a:r>
          </a:p>
        </p:txBody>
      </p:sp>
    </p:spTree>
    <p:extLst>
      <p:ext uri="{BB962C8B-B14F-4D97-AF65-F5344CB8AC3E}">
        <p14:creationId xmlns:p14="http://schemas.microsoft.com/office/powerpoint/2010/main" val="1613167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9185-1DF9-554D-9146-513F419C0006}"/>
              </a:ext>
            </a:extLst>
          </p:cNvPr>
          <p:cNvSpPr>
            <a:spLocks noGrp="1"/>
          </p:cNvSpPr>
          <p:nvPr>
            <p:ph type="title"/>
          </p:nvPr>
        </p:nvSpPr>
        <p:spPr/>
        <p:txBody>
          <a:bodyPr/>
          <a:lstStyle/>
          <a:p>
            <a:r>
              <a:rPr lang="en-US" b="1" dirty="0"/>
              <a:t>Outlines and Links</a:t>
            </a:r>
          </a:p>
        </p:txBody>
      </p:sp>
      <p:sp>
        <p:nvSpPr>
          <p:cNvPr id="3" name="Rectangle 2">
            <a:extLst>
              <a:ext uri="{FF2B5EF4-FFF2-40B4-BE49-F238E27FC236}">
                <a16:creationId xmlns:a16="http://schemas.microsoft.com/office/drawing/2014/main" id="{09F2293B-1EB0-7747-B7A6-12DAA170BF1A}"/>
              </a:ext>
            </a:extLst>
          </p:cNvPr>
          <p:cNvSpPr/>
          <p:nvPr/>
        </p:nvSpPr>
        <p:spPr>
          <a:xfrm>
            <a:off x="494884" y="1616242"/>
            <a:ext cx="6096000" cy="4801314"/>
          </a:xfrm>
          <a:prstGeom prst="rect">
            <a:avLst/>
          </a:prstGeom>
          <a:solidFill>
            <a:schemeClr val="bg1"/>
          </a:solidFill>
          <a:ln>
            <a:solidFill>
              <a:schemeClr val="tx1"/>
            </a:solidFill>
          </a:ln>
        </p:spPr>
        <p:txBody>
          <a:bodyPr>
            <a:spAutoFit/>
          </a:bodyPr>
          <a:lstStyle/>
          <a:p>
            <a:r>
              <a:rPr lang="en-US" dirty="0">
                <a:latin typeface="Andale Mono" panose="020B0509000000000004" pitchFamily="49" charset="0"/>
              </a:rPr>
              <a:t># Outline</a:t>
            </a:r>
          </a:p>
          <a:p>
            <a:r>
              <a:rPr lang="en-US" dirty="0">
                <a:latin typeface="Andale Mono" panose="020B0509000000000004" pitchFamily="49" charset="0"/>
              </a:rPr>
              <a:t>* [Introduction](#intro)</a:t>
            </a:r>
          </a:p>
          <a:p>
            <a:r>
              <a:rPr lang="en-US" dirty="0">
                <a:latin typeface="Andale Mono" panose="020B0509000000000004" pitchFamily="49" charset="0"/>
              </a:rPr>
              <a:t>* [Section 1](#sec1)</a:t>
            </a:r>
          </a:p>
          <a:p>
            <a:r>
              <a:rPr lang="en-US" dirty="0">
                <a:latin typeface="Andale Mono" panose="020B0509000000000004" pitchFamily="49" charset="0"/>
              </a:rPr>
              <a:t>    + [Subsection 1](#sec1_sub1)</a:t>
            </a:r>
          </a:p>
          <a:p>
            <a:r>
              <a:rPr lang="en-US" dirty="0">
                <a:latin typeface="Andale Mono" panose="020B0509000000000004" pitchFamily="49" charset="0"/>
              </a:rPr>
              <a:t>    + [Subsection 2](#sec1_sub2)   </a:t>
            </a:r>
          </a:p>
          <a:p>
            <a:endParaRPr lang="en-US" dirty="0">
              <a:latin typeface="Andale Mono" panose="020B0509000000000004" pitchFamily="49" charset="0"/>
            </a:endParaRPr>
          </a:p>
          <a:p>
            <a:r>
              <a:rPr lang="en-US" dirty="0">
                <a:latin typeface="Andale Mono" panose="020B0509000000000004" pitchFamily="49" charset="0"/>
              </a:rPr>
              <a:t>## Introduction {#intro}</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Section 1 {#sec1}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1 {#sec1_sub1}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2 {#sec1_sub2}</a:t>
            </a:r>
          </a:p>
          <a:p>
            <a:r>
              <a:rPr lang="en-US" dirty="0"/>
              <a:t>…</a:t>
            </a:r>
          </a:p>
        </p:txBody>
      </p:sp>
    </p:spTree>
    <p:extLst>
      <p:ext uri="{BB962C8B-B14F-4D97-AF65-F5344CB8AC3E}">
        <p14:creationId xmlns:p14="http://schemas.microsoft.com/office/powerpoint/2010/main" val="1360810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F42B-A484-E946-8FC5-9A515F5CC097}"/>
              </a:ext>
            </a:extLst>
          </p:cNvPr>
          <p:cNvSpPr>
            <a:spLocks noGrp="1"/>
          </p:cNvSpPr>
          <p:nvPr>
            <p:ph type="title"/>
          </p:nvPr>
        </p:nvSpPr>
        <p:spPr>
          <a:xfrm>
            <a:off x="2592924" y="568127"/>
            <a:ext cx="8911687" cy="1280890"/>
          </a:xfrm>
        </p:spPr>
        <p:txBody>
          <a:bodyPr>
            <a:normAutofit/>
          </a:bodyPr>
          <a:lstStyle/>
          <a:p>
            <a:r>
              <a:rPr lang="en-US" sz="4000" b="1" dirty="0"/>
              <a:t>So What is “Markdown?”</a:t>
            </a:r>
          </a:p>
        </p:txBody>
      </p:sp>
      <p:sp>
        <p:nvSpPr>
          <p:cNvPr id="3" name="TextBox 2">
            <a:extLst>
              <a:ext uri="{FF2B5EF4-FFF2-40B4-BE49-F238E27FC236}">
                <a16:creationId xmlns:a16="http://schemas.microsoft.com/office/drawing/2014/main" id="{950CD6EE-DC4C-F540-9CEC-CC3B95667F79}"/>
              </a:ext>
            </a:extLst>
          </p:cNvPr>
          <p:cNvSpPr txBox="1"/>
          <p:nvPr/>
        </p:nvSpPr>
        <p:spPr>
          <a:xfrm>
            <a:off x="2191017" y="1543178"/>
            <a:ext cx="9715500" cy="4816703"/>
          </a:xfrm>
          <a:prstGeom prst="rect">
            <a:avLst/>
          </a:prstGeom>
          <a:noFill/>
        </p:spPr>
        <p:txBody>
          <a:bodyPr wrap="square" rtlCol="0">
            <a:spAutoFit/>
          </a:bodyPr>
          <a:lstStyle/>
          <a:p>
            <a:r>
              <a:rPr lang="en-US" sz="2000" dirty="0"/>
              <a:t>Markdown is a programing language enabling basic text files to be easily exported to (X)HTML</a:t>
            </a:r>
          </a:p>
          <a:p>
            <a:endParaRPr lang="en-US" sz="2000" dirty="0"/>
          </a:p>
          <a:p>
            <a:r>
              <a:rPr lang="en-US" sz="2000" dirty="0"/>
              <a:t>Created in 2004 by John Gruber in collaboration with the late Aaron Swartz</a:t>
            </a:r>
          </a:p>
          <a:p>
            <a:endParaRPr lang="en-US" sz="2000" dirty="0"/>
          </a:p>
          <a:p>
            <a:r>
              <a:rPr lang="en-US" sz="2000" dirty="0"/>
              <a:t>Emphasis is placed on </a:t>
            </a:r>
            <a:r>
              <a:rPr lang="en-US" sz="2000" b="1" i="1" dirty="0"/>
              <a:t>readability</a:t>
            </a:r>
            <a:r>
              <a:rPr lang="en-US" sz="2000" dirty="0"/>
              <a:t> - the </a:t>
            </a:r>
            <a:r>
              <a:rPr lang="en-US" sz="2000" b="1" dirty="0"/>
              <a:t>.md </a:t>
            </a:r>
            <a:r>
              <a:rPr lang="en-US" sz="2000" dirty="0"/>
              <a:t>or </a:t>
            </a:r>
            <a:r>
              <a:rPr lang="en-US" sz="2000" b="1" dirty="0"/>
              <a:t>.markdown </a:t>
            </a:r>
            <a:r>
              <a:rPr lang="en-US" sz="2000" dirty="0"/>
              <a:t>files can be read on their own</a:t>
            </a:r>
          </a:p>
          <a:p>
            <a:endParaRPr lang="en-US" sz="2000" dirty="0"/>
          </a:p>
          <a:p>
            <a:r>
              <a:rPr lang="en-US" sz="2000" dirty="0"/>
              <a:t>Markdown is an informal specification, in 2016 groups started to make formal variants: </a:t>
            </a:r>
            <a:r>
              <a:rPr lang="en-US" sz="2000" i="1" dirty="0" err="1"/>
              <a:t>MultiMarkdown</a:t>
            </a:r>
            <a:r>
              <a:rPr lang="en-US" sz="2000" dirty="0"/>
              <a:t>, </a:t>
            </a:r>
            <a:r>
              <a:rPr lang="en-US" sz="2000" i="1" dirty="0"/>
              <a:t>GitHub Flavored Markdown (GFM)</a:t>
            </a:r>
            <a:r>
              <a:rPr lang="en-US" sz="2000" dirty="0"/>
              <a:t>, </a:t>
            </a:r>
            <a:r>
              <a:rPr lang="en-US" sz="2000" b="1" i="1" dirty="0" err="1"/>
              <a:t>Pandoc</a:t>
            </a:r>
            <a:r>
              <a:rPr lang="en-US" sz="2000" dirty="0"/>
              <a:t>, </a:t>
            </a:r>
            <a:r>
              <a:rPr lang="en-US" sz="2000" i="1" dirty="0" err="1"/>
              <a:t>CommonMark</a:t>
            </a:r>
            <a:r>
              <a:rPr lang="en-US" sz="2000" dirty="0"/>
              <a:t>, etc.</a:t>
            </a:r>
          </a:p>
          <a:p>
            <a:endParaRPr lang="en-US" sz="2400" dirty="0"/>
          </a:p>
          <a:p>
            <a:endParaRPr lang="en-US" sz="2400" dirty="0"/>
          </a:p>
          <a:p>
            <a:r>
              <a:rPr lang="en-US" dirty="0"/>
              <a:t>GitHub has a great Markdown tutorial!</a:t>
            </a:r>
            <a:br>
              <a:rPr lang="en-US" dirty="0"/>
            </a:br>
            <a:r>
              <a:rPr lang="en-US" dirty="0"/>
              <a:t> </a:t>
            </a:r>
            <a:r>
              <a:rPr lang="en-US" dirty="0">
                <a:hlinkClick r:id="rId2"/>
              </a:rPr>
              <a:t>https://guides.github.com/features/mastering-markdown</a:t>
            </a:r>
            <a:endParaRPr lang="en-US" dirty="0"/>
          </a:p>
        </p:txBody>
      </p:sp>
      <p:pic>
        <p:nvPicPr>
          <p:cNvPr id="4" name="Picture 3">
            <a:extLst>
              <a:ext uri="{FF2B5EF4-FFF2-40B4-BE49-F238E27FC236}">
                <a16:creationId xmlns:a16="http://schemas.microsoft.com/office/drawing/2014/main" id="{0673EB7E-8A23-1844-ACB4-658A4516D435}"/>
              </a:ext>
            </a:extLst>
          </p:cNvPr>
          <p:cNvPicPr>
            <a:picLocks noChangeAspect="1"/>
          </p:cNvPicPr>
          <p:nvPr/>
        </p:nvPicPr>
        <p:blipFill>
          <a:blip r:embed="rId3"/>
          <a:stretch>
            <a:fillRect/>
          </a:stretch>
        </p:blipFill>
        <p:spPr>
          <a:xfrm>
            <a:off x="9328239" y="586788"/>
            <a:ext cx="1100276" cy="676498"/>
          </a:xfrm>
          <a:prstGeom prst="rect">
            <a:avLst/>
          </a:prstGeom>
        </p:spPr>
      </p:pic>
    </p:spTree>
    <p:extLst>
      <p:ext uri="{BB962C8B-B14F-4D97-AF65-F5344CB8AC3E}">
        <p14:creationId xmlns:p14="http://schemas.microsoft.com/office/powerpoint/2010/main" val="4075828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9185-1DF9-554D-9146-513F419C0006}"/>
              </a:ext>
            </a:extLst>
          </p:cNvPr>
          <p:cNvSpPr>
            <a:spLocks noGrp="1"/>
          </p:cNvSpPr>
          <p:nvPr>
            <p:ph type="title"/>
          </p:nvPr>
        </p:nvSpPr>
        <p:spPr/>
        <p:txBody>
          <a:bodyPr/>
          <a:lstStyle/>
          <a:p>
            <a:r>
              <a:rPr lang="en-US" b="1" dirty="0"/>
              <a:t>Outlines and Links</a:t>
            </a:r>
          </a:p>
        </p:txBody>
      </p:sp>
      <p:sp>
        <p:nvSpPr>
          <p:cNvPr id="3" name="Rectangle 2">
            <a:extLst>
              <a:ext uri="{FF2B5EF4-FFF2-40B4-BE49-F238E27FC236}">
                <a16:creationId xmlns:a16="http://schemas.microsoft.com/office/drawing/2014/main" id="{09F2293B-1EB0-7747-B7A6-12DAA170BF1A}"/>
              </a:ext>
            </a:extLst>
          </p:cNvPr>
          <p:cNvSpPr/>
          <p:nvPr/>
        </p:nvSpPr>
        <p:spPr>
          <a:xfrm>
            <a:off x="494884" y="1616242"/>
            <a:ext cx="6096000" cy="4801314"/>
          </a:xfrm>
          <a:prstGeom prst="rect">
            <a:avLst/>
          </a:prstGeom>
          <a:solidFill>
            <a:schemeClr val="bg1"/>
          </a:solidFill>
          <a:ln>
            <a:solidFill>
              <a:schemeClr val="tx1"/>
            </a:solidFill>
          </a:ln>
        </p:spPr>
        <p:txBody>
          <a:bodyPr>
            <a:spAutoFit/>
          </a:bodyPr>
          <a:lstStyle/>
          <a:p>
            <a:r>
              <a:rPr lang="en-US" dirty="0">
                <a:latin typeface="Andale Mono" panose="020B0509000000000004" pitchFamily="49" charset="0"/>
              </a:rPr>
              <a:t># Outline</a:t>
            </a:r>
          </a:p>
          <a:p>
            <a:r>
              <a:rPr lang="en-US" dirty="0">
                <a:latin typeface="Andale Mono" panose="020B0509000000000004" pitchFamily="49" charset="0"/>
              </a:rPr>
              <a:t>* [Introduction](#intro)</a:t>
            </a:r>
          </a:p>
          <a:p>
            <a:r>
              <a:rPr lang="en-US" dirty="0">
                <a:latin typeface="Andale Mono" panose="020B0509000000000004" pitchFamily="49" charset="0"/>
              </a:rPr>
              <a:t>* [Section 1](#sec1)</a:t>
            </a:r>
          </a:p>
          <a:p>
            <a:r>
              <a:rPr lang="en-US" dirty="0">
                <a:latin typeface="Andale Mono" panose="020B0509000000000004" pitchFamily="49" charset="0"/>
              </a:rPr>
              <a:t>    + [Subsection 1](#sec1_sub1)</a:t>
            </a:r>
          </a:p>
          <a:p>
            <a:r>
              <a:rPr lang="en-US" dirty="0">
                <a:latin typeface="Andale Mono" panose="020B0509000000000004" pitchFamily="49" charset="0"/>
              </a:rPr>
              <a:t>    + [Subsection 2](#sec1_sub2)   </a:t>
            </a:r>
          </a:p>
          <a:p>
            <a:endParaRPr lang="en-US" dirty="0">
              <a:latin typeface="Andale Mono" panose="020B0509000000000004" pitchFamily="49" charset="0"/>
            </a:endParaRPr>
          </a:p>
          <a:p>
            <a:r>
              <a:rPr lang="en-US" dirty="0">
                <a:latin typeface="Andale Mono" panose="020B0509000000000004" pitchFamily="49" charset="0"/>
              </a:rPr>
              <a:t>## Introduction {#intro}</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Section 1 {#sec1}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1 {#sec1_sub1}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2 {#sec1_sub2}</a:t>
            </a:r>
          </a:p>
          <a:p>
            <a:r>
              <a:rPr lang="en-US" dirty="0"/>
              <a:t>…</a:t>
            </a:r>
          </a:p>
        </p:txBody>
      </p:sp>
      <p:sp>
        <p:nvSpPr>
          <p:cNvPr id="4" name="TextBox 3">
            <a:extLst>
              <a:ext uri="{FF2B5EF4-FFF2-40B4-BE49-F238E27FC236}">
                <a16:creationId xmlns:a16="http://schemas.microsoft.com/office/drawing/2014/main" id="{F920627A-205C-F74F-ADBA-298B5DFA30DC}"/>
              </a:ext>
            </a:extLst>
          </p:cNvPr>
          <p:cNvSpPr txBox="1"/>
          <p:nvPr/>
        </p:nvSpPr>
        <p:spPr>
          <a:xfrm>
            <a:off x="5902132" y="4551155"/>
            <a:ext cx="2922275" cy="646331"/>
          </a:xfrm>
          <a:prstGeom prst="rect">
            <a:avLst/>
          </a:prstGeom>
          <a:solidFill>
            <a:schemeClr val="bg1"/>
          </a:solidFill>
          <a:ln>
            <a:solidFill>
              <a:schemeClr val="tx1"/>
            </a:solidFill>
          </a:ln>
        </p:spPr>
        <p:txBody>
          <a:bodyPr wrap="square" rtlCol="0">
            <a:spAutoFit/>
          </a:bodyPr>
          <a:lstStyle/>
          <a:p>
            <a:pPr algn="ctr"/>
            <a:r>
              <a:rPr lang="en-US" b="1" i="1" dirty="0">
                <a:solidFill>
                  <a:srgbClr val="FF0000"/>
                </a:solidFill>
              </a:rPr>
              <a:t>This creates a hyperlink within the document!</a:t>
            </a:r>
          </a:p>
        </p:txBody>
      </p:sp>
      <p:sp>
        <p:nvSpPr>
          <p:cNvPr id="8" name="Curved Left Arrow 7">
            <a:extLst>
              <a:ext uri="{FF2B5EF4-FFF2-40B4-BE49-F238E27FC236}">
                <a16:creationId xmlns:a16="http://schemas.microsoft.com/office/drawing/2014/main" id="{2EC363B1-E775-0845-9959-470A5A2F7D74}"/>
              </a:ext>
            </a:extLst>
          </p:cNvPr>
          <p:cNvSpPr/>
          <p:nvPr/>
        </p:nvSpPr>
        <p:spPr>
          <a:xfrm>
            <a:off x="4929902" y="2845066"/>
            <a:ext cx="657727" cy="321029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67022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9185-1DF9-554D-9146-513F419C0006}"/>
              </a:ext>
            </a:extLst>
          </p:cNvPr>
          <p:cNvSpPr>
            <a:spLocks noGrp="1"/>
          </p:cNvSpPr>
          <p:nvPr>
            <p:ph type="title"/>
          </p:nvPr>
        </p:nvSpPr>
        <p:spPr/>
        <p:txBody>
          <a:bodyPr/>
          <a:lstStyle/>
          <a:p>
            <a:r>
              <a:rPr lang="en-US" b="1" dirty="0"/>
              <a:t>Outlines and Links</a:t>
            </a:r>
          </a:p>
        </p:txBody>
      </p:sp>
      <p:sp>
        <p:nvSpPr>
          <p:cNvPr id="3" name="Rectangle 2">
            <a:extLst>
              <a:ext uri="{FF2B5EF4-FFF2-40B4-BE49-F238E27FC236}">
                <a16:creationId xmlns:a16="http://schemas.microsoft.com/office/drawing/2014/main" id="{09F2293B-1EB0-7747-B7A6-12DAA170BF1A}"/>
              </a:ext>
            </a:extLst>
          </p:cNvPr>
          <p:cNvSpPr/>
          <p:nvPr/>
        </p:nvSpPr>
        <p:spPr>
          <a:xfrm>
            <a:off x="494884" y="1616242"/>
            <a:ext cx="6096000" cy="4801314"/>
          </a:xfrm>
          <a:prstGeom prst="rect">
            <a:avLst/>
          </a:prstGeom>
          <a:solidFill>
            <a:schemeClr val="bg1"/>
          </a:solidFill>
          <a:ln>
            <a:solidFill>
              <a:schemeClr val="tx1"/>
            </a:solidFill>
          </a:ln>
        </p:spPr>
        <p:txBody>
          <a:bodyPr>
            <a:spAutoFit/>
          </a:bodyPr>
          <a:lstStyle/>
          <a:p>
            <a:r>
              <a:rPr lang="en-US" dirty="0">
                <a:latin typeface="Andale Mono" panose="020B0509000000000004" pitchFamily="49" charset="0"/>
              </a:rPr>
              <a:t># Outline</a:t>
            </a:r>
          </a:p>
          <a:p>
            <a:r>
              <a:rPr lang="en-US" dirty="0">
                <a:latin typeface="Andale Mono" panose="020B0509000000000004" pitchFamily="49" charset="0"/>
              </a:rPr>
              <a:t>* [Introduction](#intro)</a:t>
            </a:r>
          </a:p>
          <a:p>
            <a:r>
              <a:rPr lang="en-US" dirty="0">
                <a:latin typeface="Andale Mono" panose="020B0509000000000004" pitchFamily="49" charset="0"/>
              </a:rPr>
              <a:t>* [Section 1](#sec1)</a:t>
            </a:r>
          </a:p>
          <a:p>
            <a:r>
              <a:rPr lang="en-US" dirty="0">
                <a:latin typeface="Andale Mono" panose="020B0509000000000004" pitchFamily="49" charset="0"/>
              </a:rPr>
              <a:t>    + [Subsection 1](#sec1_sub1)</a:t>
            </a:r>
          </a:p>
          <a:p>
            <a:r>
              <a:rPr lang="en-US" dirty="0">
                <a:latin typeface="Andale Mono" panose="020B0509000000000004" pitchFamily="49" charset="0"/>
              </a:rPr>
              <a:t>    + [Subsection 2](#sec1_sub2)   </a:t>
            </a:r>
          </a:p>
          <a:p>
            <a:endParaRPr lang="en-US" dirty="0">
              <a:latin typeface="Andale Mono" panose="020B0509000000000004" pitchFamily="49" charset="0"/>
            </a:endParaRPr>
          </a:p>
          <a:p>
            <a:r>
              <a:rPr lang="en-US" dirty="0">
                <a:latin typeface="Andale Mono" panose="020B0509000000000004" pitchFamily="49" charset="0"/>
              </a:rPr>
              <a:t>## Introduction {#intro}</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Section 1 {#sec1}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1 {#sec1_sub1}</a:t>
            </a:r>
          </a:p>
          <a:p>
            <a:r>
              <a:rPr lang="en-US" dirty="0">
                <a:latin typeface="Andale Mono" panose="020B0509000000000004" pitchFamily="49" charset="0"/>
              </a:rPr>
              <a:t>…</a:t>
            </a:r>
          </a:p>
          <a:p>
            <a:endParaRPr lang="en-US" dirty="0">
              <a:latin typeface="Andale Mono" panose="020B0509000000000004" pitchFamily="49" charset="0"/>
            </a:endParaRPr>
          </a:p>
          <a:p>
            <a:r>
              <a:rPr lang="en-US" dirty="0">
                <a:latin typeface="Andale Mono" panose="020B0509000000000004" pitchFamily="49" charset="0"/>
              </a:rPr>
              <a:t>### Subsection 2 {#sec1_sub2}</a:t>
            </a:r>
          </a:p>
          <a:p>
            <a:r>
              <a:rPr lang="en-US" dirty="0"/>
              <a:t>…</a:t>
            </a:r>
          </a:p>
        </p:txBody>
      </p:sp>
      <p:pic>
        <p:nvPicPr>
          <p:cNvPr id="6" name="Picture 5">
            <a:extLst>
              <a:ext uri="{FF2B5EF4-FFF2-40B4-BE49-F238E27FC236}">
                <a16:creationId xmlns:a16="http://schemas.microsoft.com/office/drawing/2014/main" id="{18A64C5A-610D-F44B-959E-67A94F1348D5}"/>
              </a:ext>
            </a:extLst>
          </p:cNvPr>
          <p:cNvPicPr>
            <a:picLocks noChangeAspect="1"/>
          </p:cNvPicPr>
          <p:nvPr/>
        </p:nvPicPr>
        <p:blipFill>
          <a:blip r:embed="rId2"/>
          <a:stretch>
            <a:fillRect/>
          </a:stretch>
        </p:blipFill>
        <p:spPr>
          <a:xfrm>
            <a:off x="7363270" y="1616242"/>
            <a:ext cx="4471611" cy="4801315"/>
          </a:xfrm>
          <a:prstGeom prst="rect">
            <a:avLst/>
          </a:prstGeom>
          <a:ln>
            <a:solidFill>
              <a:schemeClr val="tx1"/>
            </a:solidFill>
          </a:ln>
        </p:spPr>
      </p:pic>
      <p:sp>
        <p:nvSpPr>
          <p:cNvPr id="7" name="Right Arrow 6">
            <a:extLst>
              <a:ext uri="{FF2B5EF4-FFF2-40B4-BE49-F238E27FC236}">
                <a16:creationId xmlns:a16="http://schemas.microsoft.com/office/drawing/2014/main" id="{160FD8AB-CB0E-6344-91BA-66933D21489A}"/>
              </a:ext>
            </a:extLst>
          </p:cNvPr>
          <p:cNvSpPr/>
          <p:nvPr/>
        </p:nvSpPr>
        <p:spPr>
          <a:xfrm>
            <a:off x="6387199" y="3589421"/>
            <a:ext cx="1040296" cy="2927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1856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A99E9-FDEF-4747-A5E2-A11FB072942E}"/>
              </a:ext>
            </a:extLst>
          </p:cNvPr>
          <p:cNvSpPr>
            <a:spLocks noGrp="1"/>
          </p:cNvSpPr>
          <p:nvPr>
            <p:ph type="title"/>
          </p:nvPr>
        </p:nvSpPr>
        <p:spPr/>
        <p:txBody>
          <a:bodyPr>
            <a:normAutofit fontScale="90000"/>
          </a:bodyPr>
          <a:lstStyle/>
          <a:p>
            <a:r>
              <a:rPr lang="en-US" i="1" dirty="0"/>
              <a:t>Try it now! Make a simple .</a:t>
            </a:r>
            <a:r>
              <a:rPr lang="en-US" i="1" dirty="0" err="1"/>
              <a:t>Rmd</a:t>
            </a:r>
            <a:r>
              <a:rPr lang="en-US" i="1" dirty="0"/>
              <a:t> file with an outline </a:t>
            </a:r>
            <a:r>
              <a:rPr lang="en-US" b="1" i="1" dirty="0"/>
              <a:t>linking</a:t>
            </a:r>
            <a:r>
              <a:rPr lang="en-US" i="1" dirty="0"/>
              <a:t> to the following sections:</a:t>
            </a:r>
            <a:br>
              <a:rPr lang="en-US" dirty="0"/>
            </a:br>
            <a:br>
              <a:rPr lang="en-US" dirty="0"/>
            </a:br>
            <a:endParaRPr lang="en-US" dirty="0"/>
          </a:p>
        </p:txBody>
      </p:sp>
      <p:sp>
        <p:nvSpPr>
          <p:cNvPr id="4" name="TextBox 3">
            <a:extLst>
              <a:ext uri="{FF2B5EF4-FFF2-40B4-BE49-F238E27FC236}">
                <a16:creationId xmlns:a16="http://schemas.microsoft.com/office/drawing/2014/main" id="{1AEA85A3-9FD1-5948-AD55-571B2658BBE0}"/>
              </a:ext>
            </a:extLst>
          </p:cNvPr>
          <p:cNvSpPr txBox="1"/>
          <p:nvPr/>
        </p:nvSpPr>
        <p:spPr>
          <a:xfrm>
            <a:off x="4693621" y="2224484"/>
            <a:ext cx="3169457" cy="3970318"/>
          </a:xfrm>
          <a:prstGeom prst="rect">
            <a:avLst/>
          </a:prstGeom>
          <a:noFill/>
        </p:spPr>
        <p:txBody>
          <a:bodyPr wrap="none" rtlCol="0">
            <a:spAutoFit/>
          </a:bodyPr>
          <a:lstStyle/>
          <a:p>
            <a:pPr marL="285750" indent="-285750">
              <a:buFont typeface="Arial" panose="020B0604020202020204" pitchFamily="34" charset="0"/>
              <a:buChar char="•"/>
            </a:pPr>
            <a:r>
              <a:rPr lang="en-US" sz="2800" dirty="0"/>
              <a:t>Introduction</a:t>
            </a:r>
          </a:p>
          <a:p>
            <a:pPr marL="285750" indent="-285750">
              <a:buFont typeface="Arial" panose="020B0604020202020204" pitchFamily="34" charset="0"/>
              <a:buChar char="•"/>
            </a:pPr>
            <a:r>
              <a:rPr lang="en-US" sz="2800" dirty="0"/>
              <a:t>Methods</a:t>
            </a:r>
          </a:p>
          <a:p>
            <a:pPr marL="742950" lvl="1" indent="-285750">
              <a:buFont typeface="Arial" panose="020B0604020202020204" pitchFamily="34" charset="0"/>
              <a:buChar char="•"/>
            </a:pPr>
            <a:r>
              <a:rPr lang="en-US" sz="2800" dirty="0"/>
              <a:t>Experiment 1</a:t>
            </a:r>
          </a:p>
          <a:p>
            <a:pPr marL="742950" lvl="1" indent="-285750">
              <a:buFont typeface="Arial" panose="020B0604020202020204" pitchFamily="34" charset="0"/>
              <a:buChar char="•"/>
            </a:pPr>
            <a:r>
              <a:rPr lang="en-US" sz="2800" dirty="0"/>
              <a:t>Experiment 2</a:t>
            </a:r>
          </a:p>
          <a:p>
            <a:pPr marL="285750" indent="-285750">
              <a:buFont typeface="Arial" panose="020B0604020202020204" pitchFamily="34" charset="0"/>
              <a:buChar char="•"/>
            </a:pPr>
            <a:r>
              <a:rPr lang="en-US" sz="2800" dirty="0"/>
              <a:t>Results</a:t>
            </a:r>
          </a:p>
          <a:p>
            <a:pPr marL="742950" lvl="1" indent="-285750">
              <a:buFont typeface="Arial" panose="020B0604020202020204" pitchFamily="34" charset="0"/>
              <a:buChar char="•"/>
            </a:pPr>
            <a:r>
              <a:rPr lang="en-US" sz="2800" dirty="0"/>
              <a:t>Experiment 1</a:t>
            </a:r>
          </a:p>
          <a:p>
            <a:pPr marL="742950" lvl="1" indent="-285750">
              <a:buFont typeface="Arial" panose="020B0604020202020204" pitchFamily="34" charset="0"/>
              <a:buChar char="•"/>
            </a:pPr>
            <a:r>
              <a:rPr lang="en-US" sz="2800" dirty="0"/>
              <a:t>Experiment 2</a:t>
            </a:r>
          </a:p>
          <a:p>
            <a:pPr marL="285750" indent="-285750">
              <a:buFont typeface="Arial" panose="020B0604020202020204" pitchFamily="34" charset="0"/>
              <a:buChar char="•"/>
            </a:pPr>
            <a:r>
              <a:rPr lang="en-US" sz="2800" dirty="0"/>
              <a:t>Analysis </a:t>
            </a:r>
          </a:p>
          <a:p>
            <a:pPr marL="285750" indent="-285750">
              <a:buFont typeface="Arial" panose="020B0604020202020204" pitchFamily="34" charset="0"/>
              <a:buChar char="•"/>
            </a:pPr>
            <a:r>
              <a:rPr lang="en-US" sz="2800" dirty="0"/>
              <a:t>Discussion</a:t>
            </a:r>
          </a:p>
        </p:txBody>
      </p:sp>
    </p:spTree>
    <p:extLst>
      <p:ext uri="{BB962C8B-B14F-4D97-AF65-F5344CB8AC3E}">
        <p14:creationId xmlns:p14="http://schemas.microsoft.com/office/powerpoint/2010/main" val="29559883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D47D5-3DE0-DC4C-99E9-9A585992929D}"/>
              </a:ext>
            </a:extLst>
          </p:cNvPr>
          <p:cNvSpPr>
            <a:spLocks noGrp="1"/>
          </p:cNvSpPr>
          <p:nvPr>
            <p:ph type="title"/>
          </p:nvPr>
        </p:nvSpPr>
        <p:spPr>
          <a:xfrm>
            <a:off x="3510711" y="2788555"/>
            <a:ext cx="6263209" cy="1280890"/>
          </a:xfrm>
        </p:spPr>
        <p:txBody>
          <a:bodyPr/>
          <a:lstStyle/>
          <a:p>
            <a:pPr algn="ctr"/>
            <a:r>
              <a:rPr lang="en-US" b="1" i="1" dirty="0"/>
              <a:t>Printing Tables</a:t>
            </a:r>
          </a:p>
        </p:txBody>
      </p:sp>
    </p:spTree>
    <p:extLst>
      <p:ext uri="{BB962C8B-B14F-4D97-AF65-F5344CB8AC3E}">
        <p14:creationId xmlns:p14="http://schemas.microsoft.com/office/powerpoint/2010/main" val="1772908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902A5-F751-574F-A92C-0CCE04B6EE8A}"/>
              </a:ext>
            </a:extLst>
          </p:cNvPr>
          <p:cNvSpPr>
            <a:spLocks noGrp="1"/>
          </p:cNvSpPr>
          <p:nvPr>
            <p:ph type="title"/>
          </p:nvPr>
        </p:nvSpPr>
        <p:spPr>
          <a:xfrm>
            <a:off x="1981200" y="370110"/>
            <a:ext cx="9523411" cy="1280890"/>
          </a:xfrm>
        </p:spPr>
        <p:txBody>
          <a:bodyPr>
            <a:normAutofit/>
          </a:bodyPr>
          <a:lstStyle/>
          <a:p>
            <a:r>
              <a:rPr lang="en-US" sz="2800" b="1" dirty="0"/>
              <a:t>Printing your Data Frame /Matrix to an HTML Table</a:t>
            </a:r>
          </a:p>
        </p:txBody>
      </p:sp>
      <p:sp>
        <p:nvSpPr>
          <p:cNvPr id="3" name="Rectangle 2">
            <a:extLst>
              <a:ext uri="{FF2B5EF4-FFF2-40B4-BE49-F238E27FC236}">
                <a16:creationId xmlns:a16="http://schemas.microsoft.com/office/drawing/2014/main" id="{A13E4958-34FB-A445-815C-6D7FF7752DBC}"/>
              </a:ext>
            </a:extLst>
          </p:cNvPr>
          <p:cNvSpPr/>
          <p:nvPr/>
        </p:nvSpPr>
        <p:spPr>
          <a:xfrm>
            <a:off x="220134" y="1233357"/>
            <a:ext cx="5841999" cy="5078313"/>
          </a:xfrm>
          <a:prstGeom prst="rect">
            <a:avLst/>
          </a:prstGeom>
          <a:solidFill>
            <a:schemeClr val="bg1"/>
          </a:solidFill>
          <a:ln>
            <a:solidFill>
              <a:schemeClr val="tx1"/>
            </a:solidFill>
          </a:ln>
        </p:spPr>
        <p:txBody>
          <a:bodyPr wrap="square">
            <a:spAutoFit/>
          </a:bodyPr>
          <a:lstStyle/>
          <a:p>
            <a:r>
              <a:rPr lang="en-US" sz="1400" dirty="0">
                <a:latin typeface="Andale Mono" panose="020B0509000000000004" pitchFamily="49" charset="0"/>
              </a:rPr>
              <a:t>### Basic Data Frame Printing:</a:t>
            </a:r>
          </a:p>
          <a:p>
            <a:r>
              <a:rPr lang="en-US" sz="1400" dirty="0">
                <a:latin typeface="Andale Mono" panose="020B0509000000000004" pitchFamily="49" charset="0"/>
              </a:rPr>
              <a:t>```{r </a:t>
            </a:r>
            <a:r>
              <a:rPr lang="en-US" sz="1400" dirty="0" err="1">
                <a:latin typeface="Andale Mono" panose="020B0509000000000004" pitchFamily="49" charset="0"/>
              </a:rPr>
              <a:t>tbl</a:t>
            </a:r>
            <a:r>
              <a:rPr lang="en-US" sz="1400" dirty="0">
                <a:latin typeface="Andale Mono" panose="020B0509000000000004" pitchFamily="49" charset="0"/>
              </a:rPr>
              <a:t>-basic, echo=FALSE}</a:t>
            </a:r>
          </a:p>
          <a:p>
            <a:r>
              <a:rPr lang="en-US" sz="1400" dirty="0" err="1">
                <a:latin typeface="Andale Mono" panose="020B0509000000000004" pitchFamily="49" charset="0"/>
              </a:rPr>
              <a:t>patients_df</a:t>
            </a:r>
            <a:r>
              <a:rPr lang="en-US" sz="1400" dirty="0">
                <a:latin typeface="Andale Mono" panose="020B0509000000000004" pitchFamily="49" charset="0"/>
              </a:rPr>
              <a:t> &lt;- </a:t>
            </a:r>
            <a:r>
              <a:rPr lang="en-US" sz="1400" dirty="0" err="1">
                <a:latin typeface="Andale Mono" panose="020B0509000000000004" pitchFamily="49" charset="0"/>
              </a:rPr>
              <a:t>data.frame</a:t>
            </a:r>
            <a:r>
              <a:rPr lang="en-US" sz="1400" dirty="0">
                <a:latin typeface="Andale Mono" panose="020B0509000000000004" pitchFamily="49" charset="0"/>
              </a:rPr>
              <a:t>("Patient"=c('J.Jones','S.Patel','</a:t>
            </a:r>
            <a:r>
              <a:rPr lang="en-US" sz="1400" dirty="0" err="1">
                <a:latin typeface="Andale Mono" panose="020B0509000000000004" pitchFamily="49" charset="0"/>
              </a:rPr>
              <a:t>X.Liu</a:t>
            </a:r>
            <a:r>
              <a:rPr lang="en-US" sz="1400" dirty="0">
                <a:latin typeface="Andale Mono" panose="020B0509000000000004" pitchFamily="49" charset="0"/>
              </a:rPr>
              <a:t>'), "Proband"=c('Y','N','Y'), "WBC"=c(3700,4500,7000))</a:t>
            </a:r>
          </a:p>
          <a:p>
            <a:endParaRPr lang="en-US" sz="1400" dirty="0">
              <a:latin typeface="Andale Mono" panose="020B0509000000000004" pitchFamily="49" charset="0"/>
            </a:endParaRPr>
          </a:p>
          <a:p>
            <a:r>
              <a:rPr lang="en-US" sz="1400" b="1" dirty="0" err="1">
                <a:latin typeface="Andale Mono" panose="020B0509000000000004" pitchFamily="49" charset="0"/>
              </a:rPr>
              <a:t>print.data.frame</a:t>
            </a:r>
            <a:r>
              <a:rPr lang="en-US" sz="1400" b="1" dirty="0">
                <a:latin typeface="Andale Mono" panose="020B0509000000000004" pitchFamily="49" charset="0"/>
              </a:rPr>
              <a:t>(</a:t>
            </a:r>
            <a:r>
              <a:rPr lang="en-US" sz="1400" b="1" dirty="0" err="1">
                <a:latin typeface="Andale Mono" panose="020B0509000000000004" pitchFamily="49" charset="0"/>
              </a:rPr>
              <a:t>patients_df,row.names</a:t>
            </a:r>
            <a:r>
              <a:rPr lang="en-US" sz="1400" b="1" dirty="0">
                <a:latin typeface="Andale Mono" panose="020B0509000000000004" pitchFamily="49" charset="0"/>
              </a:rPr>
              <a:t>=TRUE)</a:t>
            </a:r>
          </a:p>
          <a:p>
            <a:r>
              <a:rPr lang="en-US" sz="1400" dirty="0">
                <a:latin typeface="Andale Mono" panose="020B0509000000000004" pitchFamily="49" charset="0"/>
              </a:rPr>
              <a:t>```</a:t>
            </a:r>
          </a:p>
          <a:p>
            <a:endParaRPr lang="en-US" sz="1400" dirty="0">
              <a:latin typeface="Andale Mono" panose="020B0509000000000004" pitchFamily="49" charset="0"/>
            </a:endParaRPr>
          </a:p>
          <a:p>
            <a:r>
              <a:rPr lang="en-US" sz="1400" dirty="0">
                <a:latin typeface="Andale Mono" panose="020B0509000000000004" pitchFamily="49" charset="0"/>
              </a:rPr>
              <a:t>### Prettier Option </a:t>
            </a:r>
            <a:r>
              <a:rPr lang="en-US" sz="1400" dirty="0" err="1">
                <a:latin typeface="Andale Mono" panose="020B0509000000000004" pitchFamily="49" charset="0"/>
              </a:rPr>
              <a:t>Knitr's</a:t>
            </a:r>
            <a:r>
              <a:rPr lang="en-US" sz="1400" dirty="0">
                <a:latin typeface="Andale Mono" panose="020B0509000000000004" pitchFamily="49" charset="0"/>
              </a:rPr>
              <a:t> '</a:t>
            </a:r>
            <a:r>
              <a:rPr lang="en-US" sz="1400" dirty="0" err="1">
                <a:latin typeface="Andale Mono" panose="020B0509000000000004" pitchFamily="49" charset="0"/>
              </a:rPr>
              <a:t>kable</a:t>
            </a:r>
            <a:r>
              <a:rPr lang="en-US" sz="1400" dirty="0">
                <a:latin typeface="Andale Mono" panose="020B0509000000000004" pitchFamily="49" charset="0"/>
              </a:rPr>
              <a:t>' Function</a:t>
            </a:r>
          </a:p>
          <a:p>
            <a:r>
              <a:rPr lang="en-US" sz="1400" dirty="0">
                <a:latin typeface="Andale Mono" panose="020B0509000000000004" pitchFamily="49" charset="0"/>
              </a:rPr>
              <a:t>```{</a:t>
            </a:r>
            <a:r>
              <a:rPr lang="en-US" sz="1300" dirty="0">
                <a:latin typeface="Andale Mono" panose="020B0509000000000004" pitchFamily="49" charset="0"/>
              </a:rPr>
              <a:t>r </a:t>
            </a:r>
            <a:r>
              <a:rPr lang="en-US" sz="1300" dirty="0" err="1">
                <a:latin typeface="Andale Mono" panose="020B0509000000000004" pitchFamily="49" charset="0"/>
              </a:rPr>
              <a:t>tbl-kable</a:t>
            </a:r>
            <a:r>
              <a:rPr lang="en-US" sz="1300" dirty="0">
                <a:latin typeface="Andale Mono" panose="020B0509000000000004" pitchFamily="49" charset="0"/>
              </a:rPr>
              <a:t>, warning=</a:t>
            </a:r>
            <a:r>
              <a:rPr lang="en-US" sz="1300" dirty="0" err="1">
                <a:latin typeface="Andale Mono" panose="020B0509000000000004" pitchFamily="49" charset="0"/>
              </a:rPr>
              <a:t>FALSE,echo</a:t>
            </a:r>
            <a:r>
              <a:rPr lang="en-US" sz="1300" dirty="0">
                <a:latin typeface="Andale Mono" panose="020B0509000000000004" pitchFamily="49" charset="0"/>
              </a:rPr>
              <a:t>=</a:t>
            </a:r>
            <a:r>
              <a:rPr lang="en-US" sz="1300" dirty="0" err="1">
                <a:latin typeface="Andale Mono" panose="020B0509000000000004" pitchFamily="49" charset="0"/>
              </a:rPr>
              <a:t>FALSE,results</a:t>
            </a:r>
            <a:r>
              <a:rPr lang="en-US" sz="1300" dirty="0">
                <a:latin typeface="Andale Mono" panose="020B0509000000000004" pitchFamily="49" charset="0"/>
              </a:rPr>
              <a:t>='</a:t>
            </a:r>
            <a:r>
              <a:rPr lang="en-US" sz="1300" dirty="0" err="1">
                <a:latin typeface="Andale Mono" panose="020B0509000000000004" pitchFamily="49" charset="0"/>
              </a:rPr>
              <a:t>asis</a:t>
            </a:r>
            <a:r>
              <a:rPr lang="en-US" sz="1300" dirty="0">
                <a:latin typeface="Andale Mono" panose="020B0509000000000004" pitchFamily="49" charset="0"/>
              </a:rPr>
              <a:t>'</a:t>
            </a:r>
            <a:r>
              <a:rPr lang="en-US" sz="1400" dirty="0">
                <a:latin typeface="Andale Mono" panose="020B0509000000000004" pitchFamily="49" charset="0"/>
              </a:rPr>
              <a:t>}</a:t>
            </a:r>
          </a:p>
          <a:p>
            <a:r>
              <a:rPr lang="en-US" sz="1400" b="1" dirty="0">
                <a:latin typeface="Andale Mono" panose="020B0509000000000004" pitchFamily="49" charset="0"/>
              </a:rPr>
              <a:t>library(</a:t>
            </a:r>
            <a:r>
              <a:rPr lang="en-US" sz="1400" b="1" dirty="0" err="1">
                <a:latin typeface="Andale Mono" panose="020B0509000000000004" pitchFamily="49" charset="0"/>
              </a:rPr>
              <a:t>knitr</a:t>
            </a:r>
            <a:r>
              <a:rPr lang="en-US" sz="1400" b="1" dirty="0">
                <a:latin typeface="Andale Mono" panose="020B0509000000000004" pitchFamily="49" charset="0"/>
              </a:rPr>
              <a:t>)</a:t>
            </a:r>
          </a:p>
          <a:p>
            <a:r>
              <a:rPr lang="en-US" sz="1400" b="1" dirty="0" err="1">
                <a:latin typeface="Andale Mono" panose="020B0509000000000004" pitchFamily="49" charset="0"/>
              </a:rPr>
              <a:t>kable</a:t>
            </a:r>
            <a:r>
              <a:rPr lang="en-US" sz="1400" b="1" dirty="0">
                <a:latin typeface="Andale Mono" panose="020B0509000000000004" pitchFamily="49" charset="0"/>
              </a:rPr>
              <a:t>(</a:t>
            </a:r>
            <a:r>
              <a:rPr lang="en-US" sz="1400" b="1" dirty="0" err="1">
                <a:latin typeface="Andale Mono" panose="020B0509000000000004" pitchFamily="49" charset="0"/>
              </a:rPr>
              <a:t>patients_df</a:t>
            </a:r>
            <a:r>
              <a:rPr lang="en-US" sz="1400" b="1" dirty="0">
                <a:latin typeface="Andale Mono" panose="020B0509000000000004" pitchFamily="49" charset="0"/>
              </a:rPr>
              <a:t>, caption="My Patient Table")</a:t>
            </a:r>
          </a:p>
          <a:p>
            <a:r>
              <a:rPr lang="en-US" sz="1400" dirty="0">
                <a:latin typeface="Andale Mono" panose="020B0509000000000004" pitchFamily="49" charset="0"/>
              </a:rPr>
              <a:t>```</a:t>
            </a:r>
          </a:p>
          <a:p>
            <a:endParaRPr lang="en-US" sz="1400" dirty="0">
              <a:latin typeface="Andale Mono" panose="020B0509000000000004" pitchFamily="49" charset="0"/>
            </a:endParaRPr>
          </a:p>
          <a:p>
            <a:r>
              <a:rPr lang="en-US" sz="1400" dirty="0">
                <a:latin typeface="Andale Mono" panose="020B0509000000000004" pitchFamily="49" charset="0"/>
              </a:rPr>
              <a:t>### </a:t>
            </a:r>
            <a:r>
              <a:rPr lang="en-US" sz="1200" dirty="0">
                <a:latin typeface="Andale Mono" panose="020B0509000000000004" pitchFamily="49" charset="0"/>
              </a:rPr>
              <a:t>Even Prettier Option using the '</a:t>
            </a:r>
            <a:r>
              <a:rPr lang="en-US" sz="1200" dirty="0" err="1">
                <a:latin typeface="Andale Mono" panose="020B0509000000000004" pitchFamily="49" charset="0"/>
              </a:rPr>
              <a:t>kableExtra</a:t>
            </a:r>
            <a:r>
              <a:rPr lang="en-US" sz="1200" dirty="0">
                <a:latin typeface="Andale Mono" panose="020B0509000000000004" pitchFamily="49" charset="0"/>
              </a:rPr>
              <a:t>' Package</a:t>
            </a:r>
            <a:endParaRPr lang="en-US" sz="1400" dirty="0">
              <a:latin typeface="Andale Mono" panose="020B0509000000000004" pitchFamily="49" charset="0"/>
            </a:endParaRPr>
          </a:p>
          <a:p>
            <a:r>
              <a:rPr lang="en-US" sz="1400" dirty="0">
                <a:latin typeface="Andale Mono" panose="020B0509000000000004" pitchFamily="49" charset="0"/>
              </a:rPr>
              <a:t>```{</a:t>
            </a:r>
            <a:r>
              <a:rPr lang="en-US" sz="1250" dirty="0">
                <a:latin typeface="Andale Mono" panose="020B0509000000000004" pitchFamily="49" charset="0"/>
              </a:rPr>
              <a:t>r </a:t>
            </a:r>
            <a:r>
              <a:rPr lang="en-US" sz="1250" dirty="0" err="1">
                <a:latin typeface="Andale Mono" panose="020B0509000000000004" pitchFamily="49" charset="0"/>
              </a:rPr>
              <a:t>tbl-kextra</a:t>
            </a:r>
            <a:r>
              <a:rPr lang="en-US" sz="1250" dirty="0">
                <a:latin typeface="Andale Mono" panose="020B0509000000000004" pitchFamily="49" charset="0"/>
              </a:rPr>
              <a:t>, warning=</a:t>
            </a:r>
            <a:r>
              <a:rPr lang="en-US" sz="1250" dirty="0" err="1">
                <a:latin typeface="Andale Mono" panose="020B0509000000000004" pitchFamily="49" charset="0"/>
              </a:rPr>
              <a:t>FALSE,echo</a:t>
            </a:r>
            <a:r>
              <a:rPr lang="en-US" sz="1250" dirty="0">
                <a:latin typeface="Andale Mono" panose="020B0509000000000004" pitchFamily="49" charset="0"/>
              </a:rPr>
              <a:t>=</a:t>
            </a:r>
            <a:r>
              <a:rPr lang="en-US" sz="1250" dirty="0" err="1">
                <a:latin typeface="Andale Mono" panose="020B0509000000000004" pitchFamily="49" charset="0"/>
              </a:rPr>
              <a:t>FALSE,results</a:t>
            </a:r>
            <a:r>
              <a:rPr lang="en-US" sz="1250" dirty="0">
                <a:latin typeface="Andale Mono" panose="020B0509000000000004" pitchFamily="49" charset="0"/>
              </a:rPr>
              <a:t>='</a:t>
            </a:r>
            <a:r>
              <a:rPr lang="en-US" sz="1250" dirty="0" err="1">
                <a:latin typeface="Andale Mono" panose="020B0509000000000004" pitchFamily="49" charset="0"/>
              </a:rPr>
              <a:t>asis</a:t>
            </a:r>
            <a:r>
              <a:rPr lang="en-US" sz="1250" dirty="0">
                <a:latin typeface="Andale Mono" panose="020B0509000000000004" pitchFamily="49" charset="0"/>
              </a:rPr>
              <a:t>'}</a:t>
            </a:r>
          </a:p>
          <a:p>
            <a:r>
              <a:rPr lang="en-US" sz="1400" b="1" dirty="0">
                <a:latin typeface="Andale Mono" panose="020B0509000000000004" pitchFamily="49" charset="0"/>
              </a:rPr>
              <a:t>library(</a:t>
            </a:r>
            <a:r>
              <a:rPr lang="en-US" sz="1400" b="1" dirty="0" err="1">
                <a:latin typeface="Andale Mono" panose="020B0509000000000004" pitchFamily="49" charset="0"/>
              </a:rPr>
              <a:t>kableExtra</a:t>
            </a:r>
            <a:r>
              <a:rPr lang="en-US" sz="1400" b="1" dirty="0">
                <a:latin typeface="Andale Mono" panose="020B0509000000000004" pitchFamily="49" charset="0"/>
              </a:rPr>
              <a:t>)</a:t>
            </a:r>
          </a:p>
          <a:p>
            <a:r>
              <a:rPr lang="en-US" sz="1400" b="1" dirty="0" err="1">
                <a:latin typeface="Andale Mono" panose="020B0509000000000004" pitchFamily="49" charset="0"/>
              </a:rPr>
              <a:t>kable</a:t>
            </a:r>
            <a:r>
              <a:rPr lang="en-US" sz="1400" b="1" dirty="0">
                <a:latin typeface="Andale Mono" panose="020B0509000000000004" pitchFamily="49" charset="0"/>
              </a:rPr>
              <a:t>(</a:t>
            </a:r>
            <a:r>
              <a:rPr lang="en-US" sz="1400" b="1" dirty="0" err="1">
                <a:latin typeface="Andale Mono" panose="020B0509000000000004" pitchFamily="49" charset="0"/>
              </a:rPr>
              <a:t>patients_df</a:t>
            </a:r>
            <a:r>
              <a:rPr lang="en-US" sz="1400" b="1" dirty="0">
                <a:latin typeface="Andale Mono" panose="020B0509000000000004" pitchFamily="49" charset="0"/>
              </a:rPr>
              <a:t>, caption="My Patient Table with Nice CSS Formatting!") %&gt;%</a:t>
            </a:r>
          </a:p>
          <a:p>
            <a:r>
              <a:rPr lang="en-US" sz="1400" b="1" dirty="0">
                <a:latin typeface="Andale Mono" panose="020B0509000000000004" pitchFamily="49" charset="0"/>
              </a:rPr>
              <a:t>  </a:t>
            </a:r>
            <a:r>
              <a:rPr lang="en-US" sz="1400" b="1" dirty="0" err="1">
                <a:latin typeface="Andale Mono" panose="020B0509000000000004" pitchFamily="49" charset="0"/>
              </a:rPr>
              <a:t>kable_styling</a:t>
            </a:r>
            <a:r>
              <a:rPr lang="en-US" sz="1400" b="1" dirty="0">
                <a:latin typeface="Andale Mono" panose="020B0509000000000004" pitchFamily="49" charset="0"/>
              </a:rPr>
              <a:t>(</a:t>
            </a:r>
            <a:r>
              <a:rPr lang="en-US" sz="1400" b="1" dirty="0" err="1">
                <a:latin typeface="Andale Mono" panose="020B0509000000000004" pitchFamily="49" charset="0"/>
              </a:rPr>
              <a:t>bootstrap_options</a:t>
            </a:r>
            <a:r>
              <a:rPr lang="en-US" sz="1400" b="1" dirty="0">
                <a:latin typeface="Andale Mono" panose="020B0509000000000004" pitchFamily="49" charset="0"/>
              </a:rPr>
              <a:t> = c("striped", "hover"))</a:t>
            </a:r>
          </a:p>
          <a:p>
            <a:r>
              <a:rPr lang="en-US" sz="1600" dirty="0"/>
              <a:t>```</a:t>
            </a:r>
          </a:p>
        </p:txBody>
      </p:sp>
      <p:pic>
        <p:nvPicPr>
          <p:cNvPr id="7" name="Picture 6">
            <a:extLst>
              <a:ext uri="{FF2B5EF4-FFF2-40B4-BE49-F238E27FC236}">
                <a16:creationId xmlns:a16="http://schemas.microsoft.com/office/drawing/2014/main" id="{6F8E6FA0-CD8A-6A41-BABE-646DE767604D}"/>
              </a:ext>
            </a:extLst>
          </p:cNvPr>
          <p:cNvPicPr>
            <a:picLocks noChangeAspect="1"/>
          </p:cNvPicPr>
          <p:nvPr/>
        </p:nvPicPr>
        <p:blipFill>
          <a:blip r:embed="rId3"/>
          <a:stretch>
            <a:fillRect/>
          </a:stretch>
        </p:blipFill>
        <p:spPr>
          <a:xfrm>
            <a:off x="6468537" y="1274240"/>
            <a:ext cx="5563010" cy="5465223"/>
          </a:xfrm>
          <a:prstGeom prst="rect">
            <a:avLst/>
          </a:prstGeom>
          <a:ln>
            <a:solidFill>
              <a:schemeClr val="tx1"/>
            </a:solidFill>
          </a:ln>
        </p:spPr>
      </p:pic>
      <p:sp>
        <p:nvSpPr>
          <p:cNvPr id="8" name="Right Arrow 7">
            <a:extLst>
              <a:ext uri="{FF2B5EF4-FFF2-40B4-BE49-F238E27FC236}">
                <a16:creationId xmlns:a16="http://schemas.microsoft.com/office/drawing/2014/main" id="{BF91E19B-4F21-B44F-9869-A43AB135FDFC}"/>
              </a:ext>
            </a:extLst>
          </p:cNvPr>
          <p:cNvSpPr/>
          <p:nvPr/>
        </p:nvSpPr>
        <p:spPr>
          <a:xfrm rot="20688168">
            <a:off x="5562197" y="2412647"/>
            <a:ext cx="101600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a:extLst>
              <a:ext uri="{FF2B5EF4-FFF2-40B4-BE49-F238E27FC236}">
                <a16:creationId xmlns:a16="http://schemas.microsoft.com/office/drawing/2014/main" id="{288B2566-00BE-8B40-AD5D-8870EB13B588}"/>
              </a:ext>
            </a:extLst>
          </p:cNvPr>
          <p:cNvSpPr/>
          <p:nvPr/>
        </p:nvSpPr>
        <p:spPr>
          <a:xfrm rot="20688168">
            <a:off x="5652206" y="5425120"/>
            <a:ext cx="846895" cy="212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3B31F901-4322-C54B-8F6E-C8D29D682C2F}"/>
              </a:ext>
            </a:extLst>
          </p:cNvPr>
          <p:cNvSpPr/>
          <p:nvPr/>
        </p:nvSpPr>
        <p:spPr>
          <a:xfrm rot="20688168">
            <a:off x="5494465" y="3740782"/>
            <a:ext cx="1016000" cy="203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E4E0AD-01C5-5E41-9692-98BC4E7F8D6C}"/>
              </a:ext>
            </a:extLst>
          </p:cNvPr>
          <p:cNvSpPr/>
          <p:nvPr/>
        </p:nvSpPr>
        <p:spPr>
          <a:xfrm>
            <a:off x="6512176" y="4470401"/>
            <a:ext cx="5408084" cy="215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A857113-0720-C940-8ED2-761C3761B29D}"/>
              </a:ext>
            </a:extLst>
          </p:cNvPr>
          <p:cNvSpPr/>
          <p:nvPr/>
        </p:nvSpPr>
        <p:spPr>
          <a:xfrm>
            <a:off x="6519333" y="2618320"/>
            <a:ext cx="5400927" cy="2269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B1FC44E-BCAE-B046-B9BE-2E10D906D30F}"/>
              </a:ext>
            </a:extLst>
          </p:cNvPr>
          <p:cNvSpPr/>
          <p:nvPr/>
        </p:nvSpPr>
        <p:spPr>
          <a:xfrm>
            <a:off x="302358" y="4152670"/>
            <a:ext cx="5666642" cy="215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C6A0717-98E1-604C-8982-E2AC3717780D}"/>
              </a:ext>
            </a:extLst>
          </p:cNvPr>
          <p:cNvSpPr/>
          <p:nvPr/>
        </p:nvSpPr>
        <p:spPr>
          <a:xfrm>
            <a:off x="309515" y="2859389"/>
            <a:ext cx="5659143" cy="2269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071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4" grpId="0" animBg="1"/>
      <p:bldP spid="15"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6A426-2B89-B440-AE26-FACB377FAA69}"/>
              </a:ext>
            </a:extLst>
          </p:cNvPr>
          <p:cNvSpPr>
            <a:spLocks noGrp="1"/>
          </p:cNvSpPr>
          <p:nvPr>
            <p:ph type="title"/>
          </p:nvPr>
        </p:nvSpPr>
        <p:spPr>
          <a:xfrm>
            <a:off x="2254257" y="624110"/>
            <a:ext cx="9395876" cy="832157"/>
          </a:xfrm>
        </p:spPr>
        <p:txBody>
          <a:bodyPr/>
          <a:lstStyle/>
          <a:p>
            <a:r>
              <a:rPr lang="en-US" b="1" dirty="0"/>
              <a:t>Note </a:t>
            </a:r>
            <a:r>
              <a:rPr lang="en-US" b="1" dirty="0" err="1"/>
              <a:t>LaTeX</a:t>
            </a:r>
            <a:r>
              <a:rPr lang="en-US" b="1" dirty="0"/>
              <a:t> (PDF) Output Looks Different!</a:t>
            </a:r>
          </a:p>
        </p:txBody>
      </p:sp>
      <p:sp>
        <p:nvSpPr>
          <p:cNvPr id="3" name="TextBox 2">
            <a:extLst>
              <a:ext uri="{FF2B5EF4-FFF2-40B4-BE49-F238E27FC236}">
                <a16:creationId xmlns:a16="http://schemas.microsoft.com/office/drawing/2014/main" id="{60C6A37F-E3CD-CC40-9BCD-2C9E687C1912}"/>
              </a:ext>
            </a:extLst>
          </p:cNvPr>
          <p:cNvSpPr txBox="1"/>
          <p:nvPr/>
        </p:nvSpPr>
        <p:spPr>
          <a:xfrm>
            <a:off x="3335867" y="1905000"/>
            <a:ext cx="184731" cy="369332"/>
          </a:xfrm>
          <a:prstGeom prst="rect">
            <a:avLst/>
          </a:prstGeom>
          <a:noFill/>
        </p:spPr>
        <p:txBody>
          <a:bodyPr wrap="none" rtlCol="0">
            <a:spAutoFit/>
          </a:bodyPr>
          <a:lstStyle/>
          <a:p>
            <a:endParaRPr lang="en-US" dirty="0"/>
          </a:p>
        </p:txBody>
      </p:sp>
      <p:sp>
        <p:nvSpPr>
          <p:cNvPr id="9" name="Rectangle 8">
            <a:extLst>
              <a:ext uri="{FF2B5EF4-FFF2-40B4-BE49-F238E27FC236}">
                <a16:creationId xmlns:a16="http://schemas.microsoft.com/office/drawing/2014/main" id="{0DFA3F51-91F6-A84B-ADE7-D1011ECFA4DF}"/>
              </a:ext>
            </a:extLst>
          </p:cNvPr>
          <p:cNvSpPr/>
          <p:nvPr/>
        </p:nvSpPr>
        <p:spPr>
          <a:xfrm>
            <a:off x="5778502" y="1384300"/>
            <a:ext cx="5511800" cy="547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26D5B81-6999-2748-A422-C5191FFBC37A}"/>
              </a:ext>
            </a:extLst>
          </p:cNvPr>
          <p:cNvPicPr>
            <a:picLocks noChangeAspect="1"/>
          </p:cNvPicPr>
          <p:nvPr/>
        </p:nvPicPr>
        <p:blipFill>
          <a:blip r:embed="rId2"/>
          <a:stretch>
            <a:fillRect/>
          </a:stretch>
        </p:blipFill>
        <p:spPr>
          <a:xfrm>
            <a:off x="5778502" y="1384300"/>
            <a:ext cx="5511800" cy="4089400"/>
          </a:xfrm>
          <a:prstGeom prst="rect">
            <a:avLst/>
          </a:prstGeom>
        </p:spPr>
      </p:pic>
      <p:pic>
        <p:nvPicPr>
          <p:cNvPr id="8" name="Picture 7">
            <a:extLst>
              <a:ext uri="{FF2B5EF4-FFF2-40B4-BE49-F238E27FC236}">
                <a16:creationId xmlns:a16="http://schemas.microsoft.com/office/drawing/2014/main" id="{33CCF9E1-92D7-3A40-A13D-84DF92BD8F6D}"/>
              </a:ext>
            </a:extLst>
          </p:cNvPr>
          <p:cNvPicPr>
            <a:picLocks noChangeAspect="1"/>
          </p:cNvPicPr>
          <p:nvPr/>
        </p:nvPicPr>
        <p:blipFill>
          <a:blip r:embed="rId3"/>
          <a:stretch>
            <a:fillRect/>
          </a:stretch>
        </p:blipFill>
        <p:spPr>
          <a:xfrm>
            <a:off x="6731002" y="5473700"/>
            <a:ext cx="4559300" cy="1384300"/>
          </a:xfrm>
          <a:prstGeom prst="rect">
            <a:avLst/>
          </a:prstGeom>
        </p:spPr>
      </p:pic>
      <p:sp>
        <p:nvSpPr>
          <p:cNvPr id="10" name="TextBox 9">
            <a:extLst>
              <a:ext uri="{FF2B5EF4-FFF2-40B4-BE49-F238E27FC236}">
                <a16:creationId xmlns:a16="http://schemas.microsoft.com/office/drawing/2014/main" id="{8B033AA7-845D-2244-99C0-1622AEF5DB4B}"/>
              </a:ext>
            </a:extLst>
          </p:cNvPr>
          <p:cNvSpPr txBox="1"/>
          <p:nvPr/>
        </p:nvSpPr>
        <p:spPr>
          <a:xfrm>
            <a:off x="2624666" y="1978388"/>
            <a:ext cx="2794005" cy="2585323"/>
          </a:xfrm>
          <a:prstGeom prst="rect">
            <a:avLst/>
          </a:prstGeom>
          <a:noFill/>
        </p:spPr>
        <p:txBody>
          <a:bodyPr wrap="square" rtlCol="0">
            <a:spAutoFit/>
          </a:bodyPr>
          <a:lstStyle/>
          <a:p>
            <a:r>
              <a:rPr lang="en-US" dirty="0"/>
              <a:t>As </a:t>
            </a:r>
            <a:r>
              <a:rPr lang="en-US" dirty="0" err="1"/>
              <a:t>LaTeX</a:t>
            </a:r>
            <a:r>
              <a:rPr lang="en-US" dirty="0"/>
              <a:t> is used to produce PDF output, note the tables look a bit different using the exact same code!</a:t>
            </a:r>
          </a:p>
          <a:p>
            <a:endParaRPr lang="en-US" dirty="0"/>
          </a:p>
          <a:p>
            <a:r>
              <a:rPr lang="en-US" dirty="0"/>
              <a:t>The CSS tricks from </a:t>
            </a:r>
            <a:r>
              <a:rPr lang="en-US" dirty="0" err="1"/>
              <a:t>kableExtra</a:t>
            </a:r>
            <a:r>
              <a:rPr lang="en-US" dirty="0"/>
              <a:t> aren’t really being used here </a:t>
            </a:r>
          </a:p>
        </p:txBody>
      </p:sp>
    </p:spTree>
    <p:extLst>
      <p:ext uri="{BB962C8B-B14F-4D97-AF65-F5344CB8AC3E}">
        <p14:creationId xmlns:p14="http://schemas.microsoft.com/office/powerpoint/2010/main" val="19651560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974A6-40A0-3349-98AB-8D4FC138256B}"/>
              </a:ext>
            </a:extLst>
          </p:cNvPr>
          <p:cNvSpPr>
            <a:spLocks noGrp="1"/>
          </p:cNvSpPr>
          <p:nvPr>
            <p:ph type="title"/>
          </p:nvPr>
        </p:nvSpPr>
        <p:spPr/>
        <p:txBody>
          <a:bodyPr/>
          <a:lstStyle/>
          <a:p>
            <a:r>
              <a:rPr lang="en-US" b="1" dirty="0" err="1"/>
              <a:t>kableExtra</a:t>
            </a:r>
            <a:r>
              <a:rPr lang="en-US" b="1" dirty="0"/>
              <a:t> – Many more options!</a:t>
            </a:r>
          </a:p>
        </p:txBody>
      </p:sp>
      <p:sp>
        <p:nvSpPr>
          <p:cNvPr id="3" name="Rectangle 2">
            <a:extLst>
              <a:ext uri="{FF2B5EF4-FFF2-40B4-BE49-F238E27FC236}">
                <a16:creationId xmlns:a16="http://schemas.microsoft.com/office/drawing/2014/main" id="{70FA681E-6D61-9746-8EB2-51243BBF9361}"/>
              </a:ext>
            </a:extLst>
          </p:cNvPr>
          <p:cNvSpPr/>
          <p:nvPr/>
        </p:nvSpPr>
        <p:spPr>
          <a:xfrm>
            <a:off x="1056150" y="1591118"/>
            <a:ext cx="11006667" cy="368963"/>
          </a:xfrm>
          <a:prstGeom prst="rect">
            <a:avLst/>
          </a:prstGeom>
        </p:spPr>
        <p:txBody>
          <a:bodyPr wrap="square">
            <a:spAutoFit/>
          </a:bodyPr>
          <a:lstStyle/>
          <a:p>
            <a:r>
              <a:rPr lang="en-US" b="1" dirty="0"/>
              <a:t>See the </a:t>
            </a:r>
            <a:r>
              <a:rPr lang="en-US" b="1" dirty="0" err="1"/>
              <a:t>kableExtra</a:t>
            </a:r>
            <a:r>
              <a:rPr lang="en-US" b="1" dirty="0"/>
              <a:t> site for more examples of customizing! </a:t>
            </a:r>
            <a:r>
              <a:rPr lang="en-US" b="1" dirty="0">
                <a:hlinkClick r:id="rId2"/>
              </a:rPr>
              <a:t>https://haozhu233.github.io/kableExtra</a:t>
            </a:r>
            <a:endParaRPr lang="en-US" b="1" dirty="0"/>
          </a:p>
        </p:txBody>
      </p:sp>
      <p:sp>
        <p:nvSpPr>
          <p:cNvPr id="4" name="TextBox 3">
            <a:extLst>
              <a:ext uri="{FF2B5EF4-FFF2-40B4-BE49-F238E27FC236}">
                <a16:creationId xmlns:a16="http://schemas.microsoft.com/office/drawing/2014/main" id="{52BFCB83-3F39-A341-B630-0949913974CC}"/>
              </a:ext>
            </a:extLst>
          </p:cNvPr>
          <p:cNvSpPr txBox="1"/>
          <p:nvPr/>
        </p:nvSpPr>
        <p:spPr>
          <a:xfrm>
            <a:off x="408524" y="2384126"/>
            <a:ext cx="2978144" cy="3139321"/>
          </a:xfrm>
          <a:prstGeom prst="rect">
            <a:avLst/>
          </a:prstGeom>
          <a:solidFill>
            <a:schemeClr val="bg1">
              <a:lumMod val="85000"/>
            </a:schemeClr>
          </a:solidFill>
        </p:spPr>
        <p:txBody>
          <a:bodyPr wrap="square" rtlCol="0">
            <a:spAutoFit/>
          </a:bodyPr>
          <a:lstStyle/>
          <a:p>
            <a:r>
              <a:rPr lang="en-US" dirty="0"/>
              <a:t>The basic idea with </a:t>
            </a:r>
            <a:r>
              <a:rPr lang="en-US" dirty="0" err="1"/>
              <a:t>kableExtra</a:t>
            </a:r>
            <a:r>
              <a:rPr lang="en-US" dirty="0"/>
              <a:t> is to use the </a:t>
            </a:r>
            <a:r>
              <a:rPr lang="en-US" b="1" i="1" dirty="0" err="1"/>
              <a:t>magrittr</a:t>
            </a:r>
            <a:r>
              <a:rPr lang="en-US" dirty="0"/>
              <a:t> package ‘pipe operator’ (%&gt;%) to continually add on new options to your original </a:t>
            </a:r>
            <a:r>
              <a:rPr lang="en-US" dirty="0" err="1"/>
              <a:t>kable</a:t>
            </a:r>
            <a:r>
              <a:rPr lang="en-US" dirty="0"/>
              <a:t> table.</a:t>
            </a:r>
          </a:p>
          <a:p>
            <a:endParaRPr lang="en-US" dirty="0"/>
          </a:p>
          <a:p>
            <a:r>
              <a:rPr lang="en-US" dirty="0"/>
              <a:t>Here’s an example from the </a:t>
            </a:r>
            <a:r>
              <a:rPr lang="en-US" dirty="0" err="1"/>
              <a:t>kableExtra</a:t>
            </a:r>
            <a:r>
              <a:rPr lang="en-US" dirty="0"/>
              <a:t> site to make special headers:</a:t>
            </a:r>
          </a:p>
        </p:txBody>
      </p:sp>
      <p:pic>
        <p:nvPicPr>
          <p:cNvPr id="10" name="Picture 9">
            <a:extLst>
              <a:ext uri="{FF2B5EF4-FFF2-40B4-BE49-F238E27FC236}">
                <a16:creationId xmlns:a16="http://schemas.microsoft.com/office/drawing/2014/main" id="{B6E754B3-4926-1341-BE0A-93C7EDE0CDF5}"/>
              </a:ext>
            </a:extLst>
          </p:cNvPr>
          <p:cNvPicPr>
            <a:picLocks noChangeAspect="1"/>
          </p:cNvPicPr>
          <p:nvPr/>
        </p:nvPicPr>
        <p:blipFill>
          <a:blip r:embed="rId3"/>
          <a:stretch>
            <a:fillRect/>
          </a:stretch>
        </p:blipFill>
        <p:spPr>
          <a:xfrm>
            <a:off x="3658500" y="2384126"/>
            <a:ext cx="8533500" cy="4473874"/>
          </a:xfrm>
          <a:prstGeom prst="rect">
            <a:avLst/>
          </a:prstGeom>
        </p:spPr>
      </p:pic>
    </p:spTree>
    <p:extLst>
      <p:ext uri="{BB962C8B-B14F-4D97-AF65-F5344CB8AC3E}">
        <p14:creationId xmlns:p14="http://schemas.microsoft.com/office/powerpoint/2010/main" val="15024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05737-44A0-3048-BB4C-9E387C96ED4B}"/>
              </a:ext>
            </a:extLst>
          </p:cNvPr>
          <p:cNvSpPr>
            <a:spLocks noGrp="1"/>
          </p:cNvSpPr>
          <p:nvPr>
            <p:ph type="title"/>
          </p:nvPr>
        </p:nvSpPr>
        <p:spPr/>
        <p:txBody>
          <a:bodyPr/>
          <a:lstStyle/>
          <a:p>
            <a:r>
              <a:rPr lang="en-US" b="1" dirty="0"/>
              <a:t>Table Challenge! </a:t>
            </a:r>
          </a:p>
        </p:txBody>
      </p:sp>
      <p:sp>
        <p:nvSpPr>
          <p:cNvPr id="3" name="TextBox 2">
            <a:extLst>
              <a:ext uri="{FF2B5EF4-FFF2-40B4-BE49-F238E27FC236}">
                <a16:creationId xmlns:a16="http://schemas.microsoft.com/office/drawing/2014/main" id="{093F7FC3-F61A-EF48-A076-452427BCC4E6}"/>
              </a:ext>
            </a:extLst>
          </p:cNvPr>
          <p:cNvSpPr txBox="1"/>
          <p:nvPr/>
        </p:nvSpPr>
        <p:spPr>
          <a:xfrm>
            <a:off x="2743199" y="1905000"/>
            <a:ext cx="9076267" cy="2862322"/>
          </a:xfrm>
          <a:prstGeom prst="rect">
            <a:avLst/>
          </a:prstGeom>
          <a:noFill/>
        </p:spPr>
        <p:txBody>
          <a:bodyPr wrap="square" rtlCol="0">
            <a:spAutoFit/>
          </a:bodyPr>
          <a:lstStyle/>
          <a:p>
            <a:r>
              <a:rPr lang="en-US" dirty="0"/>
              <a:t>On the course website download the “</a:t>
            </a:r>
            <a:r>
              <a:rPr lang="en-US" b="1" dirty="0" err="1"/>
              <a:t>NIEHS_NTP_SUBSTANCES.csv</a:t>
            </a:r>
            <a:r>
              <a:rPr lang="en-US" dirty="0"/>
              <a:t>” file. This data set from the National Toxicology Program has a list of known toxic substances that are studied at NIEHS.</a:t>
            </a:r>
          </a:p>
          <a:p>
            <a:endParaRPr lang="en-US" dirty="0"/>
          </a:p>
          <a:p>
            <a:r>
              <a:rPr lang="en-US" b="1" dirty="0"/>
              <a:t>Challenge:</a:t>
            </a:r>
            <a:r>
              <a:rPr lang="en-US" dirty="0"/>
              <a:t> Your boss needs to set their budget next year to buy lab equipment and make supplier contracts. They ask you to create an HTML table with the following columns to include in their report: </a:t>
            </a:r>
            <a:r>
              <a:rPr lang="en-US" i="1" dirty="0"/>
              <a:t>Substance Category, Substance Name, Analysis Method, and Supplier.</a:t>
            </a:r>
          </a:p>
          <a:p>
            <a:endParaRPr lang="en-US" i="1" dirty="0"/>
          </a:p>
          <a:p>
            <a:r>
              <a:rPr lang="en-US" dirty="0"/>
              <a:t>Try to make the nicest looking table you can!</a:t>
            </a:r>
          </a:p>
        </p:txBody>
      </p:sp>
    </p:spTree>
    <p:extLst>
      <p:ext uri="{BB962C8B-B14F-4D97-AF65-F5344CB8AC3E}">
        <p14:creationId xmlns:p14="http://schemas.microsoft.com/office/powerpoint/2010/main" val="9744916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0E1D3-8FBB-4642-BA1B-1E372CA7ECB8}"/>
              </a:ext>
            </a:extLst>
          </p:cNvPr>
          <p:cNvSpPr>
            <a:spLocks noGrp="1"/>
          </p:cNvSpPr>
          <p:nvPr>
            <p:ph type="title"/>
          </p:nvPr>
        </p:nvSpPr>
        <p:spPr>
          <a:xfrm>
            <a:off x="2010539" y="604931"/>
            <a:ext cx="9951306" cy="1280890"/>
          </a:xfrm>
        </p:spPr>
        <p:txBody>
          <a:bodyPr>
            <a:normAutofit/>
          </a:bodyPr>
          <a:lstStyle/>
          <a:p>
            <a:r>
              <a:rPr lang="en-US" sz="3200" b="1" dirty="0"/>
              <a:t>Making Easy Dashboards with </a:t>
            </a:r>
            <a:r>
              <a:rPr lang="en-US" sz="3200" b="1" i="1" dirty="0" err="1"/>
              <a:t>flexdashboard</a:t>
            </a:r>
            <a:endParaRPr lang="en-US" sz="3200" b="1" i="1" dirty="0"/>
          </a:p>
        </p:txBody>
      </p:sp>
      <p:pic>
        <p:nvPicPr>
          <p:cNvPr id="4" name="Picture 3">
            <a:extLst>
              <a:ext uri="{FF2B5EF4-FFF2-40B4-BE49-F238E27FC236}">
                <a16:creationId xmlns:a16="http://schemas.microsoft.com/office/drawing/2014/main" id="{D3D5F2A2-C040-D844-AE08-722F1F6900F4}"/>
              </a:ext>
            </a:extLst>
          </p:cNvPr>
          <p:cNvPicPr>
            <a:picLocks noChangeAspect="1"/>
          </p:cNvPicPr>
          <p:nvPr/>
        </p:nvPicPr>
        <p:blipFill>
          <a:blip r:embed="rId2"/>
          <a:stretch>
            <a:fillRect/>
          </a:stretch>
        </p:blipFill>
        <p:spPr>
          <a:xfrm>
            <a:off x="2667000" y="1184880"/>
            <a:ext cx="7721600" cy="4706167"/>
          </a:xfrm>
          <a:prstGeom prst="rect">
            <a:avLst/>
          </a:prstGeom>
        </p:spPr>
      </p:pic>
      <p:sp>
        <p:nvSpPr>
          <p:cNvPr id="5" name="TextBox 4">
            <a:extLst>
              <a:ext uri="{FF2B5EF4-FFF2-40B4-BE49-F238E27FC236}">
                <a16:creationId xmlns:a16="http://schemas.microsoft.com/office/drawing/2014/main" id="{62A990CA-93B1-4746-92C8-06A20918CDC0}"/>
              </a:ext>
            </a:extLst>
          </p:cNvPr>
          <p:cNvSpPr txBox="1"/>
          <p:nvPr/>
        </p:nvSpPr>
        <p:spPr>
          <a:xfrm>
            <a:off x="2010539" y="6414192"/>
            <a:ext cx="9446817" cy="369332"/>
          </a:xfrm>
          <a:prstGeom prst="rect">
            <a:avLst/>
          </a:prstGeom>
          <a:noFill/>
        </p:spPr>
        <p:txBody>
          <a:bodyPr wrap="none" rtlCol="0">
            <a:spAutoFit/>
          </a:bodyPr>
          <a:lstStyle/>
          <a:p>
            <a:r>
              <a:rPr lang="en-US" dirty="0"/>
              <a:t>Full </a:t>
            </a:r>
            <a:r>
              <a:rPr lang="en-US" dirty="0" err="1"/>
              <a:t>flexdashboard</a:t>
            </a:r>
            <a:r>
              <a:rPr lang="en-US" dirty="0"/>
              <a:t> documentation: </a:t>
            </a:r>
            <a:r>
              <a:rPr lang="en-US" i="1" dirty="0">
                <a:hlinkClick r:id="rId3"/>
              </a:rPr>
              <a:t>https://</a:t>
            </a:r>
            <a:r>
              <a:rPr lang="en-US" i="1" dirty="0" err="1">
                <a:hlinkClick r:id="rId3"/>
              </a:rPr>
              <a:t>rmarkdown.rstudio.com</a:t>
            </a:r>
            <a:r>
              <a:rPr lang="en-US" i="1" dirty="0">
                <a:hlinkClick r:id="rId3"/>
              </a:rPr>
              <a:t>/</a:t>
            </a:r>
            <a:r>
              <a:rPr lang="en-US" i="1" dirty="0" err="1">
                <a:hlinkClick r:id="rId3"/>
              </a:rPr>
              <a:t>flexdashboard</a:t>
            </a:r>
            <a:r>
              <a:rPr lang="en-US" i="1" dirty="0">
                <a:hlinkClick r:id="rId3"/>
              </a:rPr>
              <a:t>/</a:t>
            </a:r>
            <a:endParaRPr lang="en-US" i="1" dirty="0"/>
          </a:p>
        </p:txBody>
      </p:sp>
    </p:spTree>
    <p:extLst>
      <p:ext uri="{BB962C8B-B14F-4D97-AF65-F5344CB8AC3E}">
        <p14:creationId xmlns:p14="http://schemas.microsoft.com/office/powerpoint/2010/main" val="34940342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685D6-312A-EF4E-BC23-DDDF759E54E2}"/>
              </a:ext>
            </a:extLst>
          </p:cNvPr>
          <p:cNvSpPr>
            <a:spLocks noGrp="1"/>
          </p:cNvSpPr>
          <p:nvPr>
            <p:ph type="title"/>
          </p:nvPr>
        </p:nvSpPr>
        <p:spPr>
          <a:xfrm>
            <a:off x="2084924" y="649510"/>
            <a:ext cx="8911687" cy="1280890"/>
          </a:xfrm>
        </p:spPr>
        <p:txBody>
          <a:bodyPr/>
          <a:lstStyle/>
          <a:p>
            <a:r>
              <a:rPr lang="en-US" b="1" i="1" dirty="0" err="1"/>
              <a:t>flexdashboard</a:t>
            </a:r>
            <a:r>
              <a:rPr lang="en-US" b="1" dirty="0"/>
              <a:t> Overview</a:t>
            </a:r>
          </a:p>
        </p:txBody>
      </p:sp>
      <p:sp>
        <p:nvSpPr>
          <p:cNvPr id="4" name="TextBox 3">
            <a:extLst>
              <a:ext uri="{FF2B5EF4-FFF2-40B4-BE49-F238E27FC236}">
                <a16:creationId xmlns:a16="http://schemas.microsoft.com/office/drawing/2014/main" id="{156994EB-08A1-C745-B123-2DC0FC67838C}"/>
              </a:ext>
            </a:extLst>
          </p:cNvPr>
          <p:cNvSpPr txBox="1"/>
          <p:nvPr/>
        </p:nvSpPr>
        <p:spPr>
          <a:xfrm>
            <a:off x="1995997" y="1582340"/>
            <a:ext cx="9878503" cy="4708981"/>
          </a:xfrm>
          <a:prstGeom prst="rect">
            <a:avLst/>
          </a:prstGeom>
          <a:noFill/>
        </p:spPr>
        <p:txBody>
          <a:bodyPr wrap="square" rtlCol="0">
            <a:spAutoFit/>
          </a:bodyPr>
          <a:lstStyle/>
          <a:p>
            <a:r>
              <a:rPr lang="en-US" sz="2000" dirty="0"/>
              <a:t>- </a:t>
            </a:r>
            <a:r>
              <a:rPr lang="en-US" sz="2000" dirty="0" err="1"/>
              <a:t>Flexdashboards</a:t>
            </a:r>
            <a:r>
              <a:rPr lang="en-US" sz="2000" dirty="0"/>
              <a:t> allow us to publish related content in R that is more organized for consumers of your work</a:t>
            </a:r>
          </a:p>
          <a:p>
            <a:endParaRPr lang="en-US" sz="2000" dirty="0"/>
          </a:p>
          <a:p>
            <a:pPr marL="285750" indent="-285750">
              <a:buFontTx/>
              <a:buChar char="-"/>
            </a:pPr>
            <a:r>
              <a:rPr lang="en-US" sz="2000" dirty="0"/>
              <a:t>First we set up how we want to organize the layout of our page (rows, columns, input sidebar, etc.)</a:t>
            </a:r>
          </a:p>
          <a:p>
            <a:pPr marL="285750" indent="-285750">
              <a:buFontTx/>
              <a:buChar char="-"/>
            </a:pPr>
            <a:endParaRPr lang="en-US" sz="2000" dirty="0"/>
          </a:p>
          <a:p>
            <a:pPr marL="285750" indent="-285750">
              <a:buFontTx/>
              <a:buChar char="-"/>
            </a:pPr>
            <a:r>
              <a:rPr lang="en-US" sz="2000" dirty="0"/>
              <a:t>Next, we use our R Markdown skills to inject the content for each of these sections</a:t>
            </a:r>
          </a:p>
          <a:p>
            <a:pPr marL="285750" indent="-285750">
              <a:buFontTx/>
              <a:buChar char="-"/>
            </a:pPr>
            <a:endParaRPr lang="en-US" sz="2000" dirty="0"/>
          </a:p>
          <a:p>
            <a:pPr marL="285750" indent="-285750">
              <a:buFontTx/>
              <a:buChar char="-"/>
            </a:pPr>
            <a:r>
              <a:rPr lang="en-US" sz="2000" dirty="0"/>
              <a:t>If we want to have </a:t>
            </a:r>
            <a:r>
              <a:rPr lang="en-US" sz="2000" i="1" dirty="0"/>
              <a:t>dynamic</a:t>
            </a:r>
            <a:r>
              <a:rPr lang="en-US" sz="2000" dirty="0"/>
              <a:t> content (served through R Shiny), we need to do the following:</a:t>
            </a:r>
          </a:p>
          <a:p>
            <a:pPr marL="742950" lvl="1" indent="-285750">
              <a:buFontTx/>
              <a:buChar char="-"/>
            </a:pPr>
            <a:r>
              <a:rPr lang="en-US" sz="2000" dirty="0"/>
              <a:t>Capture user input(s)</a:t>
            </a:r>
          </a:p>
          <a:p>
            <a:pPr marL="742950" lvl="1" indent="-285750">
              <a:buFontTx/>
              <a:buChar char="-"/>
            </a:pPr>
            <a:r>
              <a:rPr lang="en-US" sz="2000" dirty="0"/>
              <a:t>Send input(s) to the appropriate location to render output via the reactive() function.</a:t>
            </a:r>
          </a:p>
          <a:p>
            <a:pPr marL="742950" lvl="1" indent="-285750">
              <a:buFontTx/>
              <a:buChar char="-"/>
            </a:pPr>
            <a:r>
              <a:rPr lang="en-US" sz="2000" dirty="0"/>
              <a:t>The function checks for any changes and updates accordingly</a:t>
            </a:r>
          </a:p>
        </p:txBody>
      </p:sp>
    </p:spTree>
    <p:extLst>
      <p:ext uri="{BB962C8B-B14F-4D97-AF65-F5344CB8AC3E}">
        <p14:creationId xmlns:p14="http://schemas.microsoft.com/office/powerpoint/2010/main" val="1152531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E0FB6-249C-114B-955F-F0E7A7141002}"/>
              </a:ext>
            </a:extLst>
          </p:cNvPr>
          <p:cNvSpPr>
            <a:spLocks noGrp="1"/>
          </p:cNvSpPr>
          <p:nvPr>
            <p:ph type="title"/>
          </p:nvPr>
        </p:nvSpPr>
        <p:spPr/>
        <p:txBody>
          <a:bodyPr/>
          <a:lstStyle/>
          <a:p>
            <a:r>
              <a:rPr lang="en-US" b="1" dirty="0"/>
              <a:t>Markdown Playtime!</a:t>
            </a:r>
          </a:p>
        </p:txBody>
      </p:sp>
      <p:sp>
        <p:nvSpPr>
          <p:cNvPr id="3" name="Rectangle 2">
            <a:extLst>
              <a:ext uri="{FF2B5EF4-FFF2-40B4-BE49-F238E27FC236}">
                <a16:creationId xmlns:a16="http://schemas.microsoft.com/office/drawing/2014/main" id="{8D6ECDE6-90D8-3E43-BD4B-5F889B97DF9F}"/>
              </a:ext>
            </a:extLst>
          </p:cNvPr>
          <p:cNvSpPr/>
          <p:nvPr/>
        </p:nvSpPr>
        <p:spPr>
          <a:xfrm>
            <a:off x="6573453" y="3597691"/>
            <a:ext cx="4931158" cy="584775"/>
          </a:xfrm>
          <a:prstGeom prst="rect">
            <a:avLst/>
          </a:prstGeom>
        </p:spPr>
        <p:txBody>
          <a:bodyPr wrap="none">
            <a:spAutoFit/>
          </a:bodyPr>
          <a:lstStyle/>
          <a:p>
            <a:r>
              <a:rPr lang="en-US" sz="3200" dirty="0">
                <a:hlinkClick r:id="rId2"/>
              </a:rPr>
              <a:t>https://</a:t>
            </a:r>
            <a:r>
              <a:rPr lang="en-US" sz="3200" dirty="0" err="1">
                <a:hlinkClick r:id="rId2"/>
              </a:rPr>
              <a:t>stackedit.io</a:t>
            </a:r>
            <a:r>
              <a:rPr lang="en-US" sz="3200" dirty="0">
                <a:hlinkClick r:id="rId2"/>
              </a:rPr>
              <a:t>/app</a:t>
            </a:r>
            <a:endParaRPr lang="en-US" sz="3200" dirty="0"/>
          </a:p>
        </p:txBody>
      </p:sp>
      <p:pic>
        <p:nvPicPr>
          <p:cNvPr id="4" name="Picture 3">
            <a:extLst>
              <a:ext uri="{FF2B5EF4-FFF2-40B4-BE49-F238E27FC236}">
                <a16:creationId xmlns:a16="http://schemas.microsoft.com/office/drawing/2014/main" id="{FE4395BF-75D5-E148-8943-9F9B0B2BC9A8}"/>
              </a:ext>
            </a:extLst>
          </p:cNvPr>
          <p:cNvPicPr>
            <a:picLocks noChangeAspect="1"/>
          </p:cNvPicPr>
          <p:nvPr/>
        </p:nvPicPr>
        <p:blipFill>
          <a:blip r:embed="rId3"/>
          <a:stretch>
            <a:fillRect/>
          </a:stretch>
        </p:blipFill>
        <p:spPr>
          <a:xfrm>
            <a:off x="1679908" y="2367255"/>
            <a:ext cx="4624927" cy="3630422"/>
          </a:xfrm>
          <a:prstGeom prst="rect">
            <a:avLst/>
          </a:prstGeom>
        </p:spPr>
      </p:pic>
      <p:pic>
        <p:nvPicPr>
          <p:cNvPr id="7" name="Picture 6">
            <a:extLst>
              <a:ext uri="{FF2B5EF4-FFF2-40B4-BE49-F238E27FC236}">
                <a16:creationId xmlns:a16="http://schemas.microsoft.com/office/drawing/2014/main" id="{F36E095A-64A3-E24D-BF02-C837752734AA}"/>
              </a:ext>
            </a:extLst>
          </p:cNvPr>
          <p:cNvPicPr>
            <a:picLocks noChangeAspect="1"/>
          </p:cNvPicPr>
          <p:nvPr/>
        </p:nvPicPr>
        <p:blipFill>
          <a:blip r:embed="rId4"/>
          <a:stretch>
            <a:fillRect/>
          </a:stretch>
        </p:blipFill>
        <p:spPr>
          <a:xfrm rot="20641391">
            <a:off x="3155304" y="4446543"/>
            <a:ext cx="496076" cy="305009"/>
          </a:xfrm>
          <a:prstGeom prst="rect">
            <a:avLst/>
          </a:prstGeom>
        </p:spPr>
      </p:pic>
      <p:pic>
        <p:nvPicPr>
          <p:cNvPr id="6" name="Picture 5">
            <a:extLst>
              <a:ext uri="{FF2B5EF4-FFF2-40B4-BE49-F238E27FC236}">
                <a16:creationId xmlns:a16="http://schemas.microsoft.com/office/drawing/2014/main" id="{3B0F0AE0-AF9C-054D-AD1B-5376DFB01D08}"/>
              </a:ext>
            </a:extLst>
          </p:cNvPr>
          <p:cNvPicPr>
            <a:picLocks noChangeAspect="1"/>
          </p:cNvPicPr>
          <p:nvPr/>
        </p:nvPicPr>
        <p:blipFill>
          <a:blip r:embed="rId4"/>
          <a:stretch>
            <a:fillRect/>
          </a:stretch>
        </p:blipFill>
        <p:spPr>
          <a:xfrm rot="20792306">
            <a:off x="4527195" y="4073784"/>
            <a:ext cx="441575" cy="271500"/>
          </a:xfrm>
          <a:prstGeom prst="rect">
            <a:avLst/>
          </a:prstGeom>
        </p:spPr>
      </p:pic>
      <p:sp>
        <p:nvSpPr>
          <p:cNvPr id="9" name="TextBox 8">
            <a:extLst>
              <a:ext uri="{FF2B5EF4-FFF2-40B4-BE49-F238E27FC236}">
                <a16:creationId xmlns:a16="http://schemas.microsoft.com/office/drawing/2014/main" id="{9553BDCD-2534-7146-B7B9-3F3D7606097A}"/>
              </a:ext>
            </a:extLst>
          </p:cNvPr>
          <p:cNvSpPr txBox="1"/>
          <p:nvPr/>
        </p:nvSpPr>
        <p:spPr>
          <a:xfrm>
            <a:off x="6434054" y="2206063"/>
            <a:ext cx="5209955" cy="923330"/>
          </a:xfrm>
          <a:prstGeom prst="rect">
            <a:avLst/>
          </a:prstGeom>
          <a:noFill/>
        </p:spPr>
        <p:txBody>
          <a:bodyPr wrap="square" rtlCol="0">
            <a:spAutoFit/>
          </a:bodyPr>
          <a:lstStyle/>
          <a:p>
            <a:pPr algn="ctr"/>
            <a:r>
              <a:rPr lang="en-US" i="1" dirty="0"/>
              <a:t>Grab the </a:t>
            </a:r>
            <a:r>
              <a:rPr lang="en-US" i="1" dirty="0">
                <a:hlinkClick r:id="rId5"/>
              </a:rPr>
              <a:t>Markdown Cheatsheet PDF</a:t>
            </a:r>
            <a:r>
              <a:rPr lang="en-US" i="1" dirty="0"/>
              <a:t> from GitHub and head to this link to play around as we go over some basics!</a:t>
            </a:r>
          </a:p>
        </p:txBody>
      </p:sp>
    </p:spTree>
    <p:extLst>
      <p:ext uri="{BB962C8B-B14F-4D97-AF65-F5344CB8AC3E}">
        <p14:creationId xmlns:p14="http://schemas.microsoft.com/office/powerpoint/2010/main" val="15502227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13A91-2AFE-E843-B86C-93802B806CB6}"/>
              </a:ext>
            </a:extLst>
          </p:cNvPr>
          <p:cNvSpPr>
            <a:spLocks noGrp="1"/>
          </p:cNvSpPr>
          <p:nvPr>
            <p:ph type="title"/>
          </p:nvPr>
        </p:nvSpPr>
        <p:spPr>
          <a:xfrm>
            <a:off x="1865136" y="512142"/>
            <a:ext cx="8911687" cy="1280890"/>
          </a:xfrm>
        </p:spPr>
        <p:txBody>
          <a:bodyPr/>
          <a:lstStyle/>
          <a:p>
            <a:r>
              <a:rPr lang="en-US" b="1" dirty="0"/>
              <a:t>Starting a new </a:t>
            </a:r>
            <a:r>
              <a:rPr lang="en-US" i="1" dirty="0" err="1"/>
              <a:t>flexdashboard</a:t>
            </a:r>
            <a:r>
              <a:rPr lang="en-US" b="1" dirty="0"/>
              <a:t> project</a:t>
            </a:r>
          </a:p>
        </p:txBody>
      </p:sp>
      <p:pic>
        <p:nvPicPr>
          <p:cNvPr id="4" name="Picture 3">
            <a:extLst>
              <a:ext uri="{FF2B5EF4-FFF2-40B4-BE49-F238E27FC236}">
                <a16:creationId xmlns:a16="http://schemas.microsoft.com/office/drawing/2014/main" id="{09ADF46C-3F1F-1D43-BA42-D120B49A796D}"/>
              </a:ext>
            </a:extLst>
          </p:cNvPr>
          <p:cNvPicPr>
            <a:picLocks noChangeAspect="1"/>
          </p:cNvPicPr>
          <p:nvPr/>
        </p:nvPicPr>
        <p:blipFill rotWithShape="1">
          <a:blip r:embed="rId2"/>
          <a:srcRect t="20136" r="1192"/>
          <a:stretch/>
        </p:blipFill>
        <p:spPr>
          <a:xfrm>
            <a:off x="2366741" y="1249438"/>
            <a:ext cx="8098059" cy="4359123"/>
          </a:xfrm>
          <a:prstGeom prst="rect">
            <a:avLst/>
          </a:prstGeom>
        </p:spPr>
      </p:pic>
      <p:sp>
        <p:nvSpPr>
          <p:cNvPr id="5" name="TextBox 4">
            <a:extLst>
              <a:ext uri="{FF2B5EF4-FFF2-40B4-BE49-F238E27FC236}">
                <a16:creationId xmlns:a16="http://schemas.microsoft.com/office/drawing/2014/main" id="{512840C5-5305-0246-84C0-4B5A177BDA7E}"/>
              </a:ext>
            </a:extLst>
          </p:cNvPr>
          <p:cNvSpPr txBox="1"/>
          <p:nvPr/>
        </p:nvSpPr>
        <p:spPr>
          <a:xfrm>
            <a:off x="1865136" y="6231558"/>
            <a:ext cx="9339416" cy="523220"/>
          </a:xfrm>
          <a:prstGeom prst="rect">
            <a:avLst/>
          </a:prstGeom>
          <a:noFill/>
        </p:spPr>
        <p:txBody>
          <a:bodyPr wrap="none" rtlCol="0">
            <a:spAutoFit/>
          </a:bodyPr>
          <a:lstStyle/>
          <a:p>
            <a:r>
              <a:rPr lang="en-US" sz="1400" i="1" dirty="0"/>
              <a:t>Note if using command line rather than R-Studio:</a:t>
            </a:r>
          </a:p>
          <a:p>
            <a:r>
              <a:rPr lang="en-US" sz="1400" dirty="0"/>
              <a:t>	</a:t>
            </a:r>
            <a:r>
              <a:rPr lang="en-US" sz="1400" dirty="0" err="1"/>
              <a:t>rmarkdown</a:t>
            </a:r>
            <a:r>
              <a:rPr lang="en-US" sz="1400" dirty="0"/>
              <a:t>::draft("</a:t>
            </a:r>
            <a:r>
              <a:rPr lang="en-US" sz="1400" dirty="0" err="1"/>
              <a:t>dashboard.Rmd</a:t>
            </a:r>
            <a:r>
              <a:rPr lang="en-US" sz="1400" dirty="0"/>
              <a:t>", template = "</a:t>
            </a:r>
            <a:r>
              <a:rPr lang="en-US" sz="1400" dirty="0" err="1"/>
              <a:t>flex_dashboard</a:t>
            </a:r>
            <a:r>
              <a:rPr lang="en-US" sz="1400" dirty="0"/>
              <a:t>", package = "</a:t>
            </a:r>
            <a:r>
              <a:rPr lang="en-US" sz="1400" dirty="0" err="1"/>
              <a:t>flexdashboard</a:t>
            </a:r>
            <a:r>
              <a:rPr lang="en-US" sz="1400" dirty="0"/>
              <a:t>")</a:t>
            </a:r>
          </a:p>
        </p:txBody>
      </p:sp>
    </p:spTree>
    <p:extLst>
      <p:ext uri="{BB962C8B-B14F-4D97-AF65-F5344CB8AC3E}">
        <p14:creationId xmlns:p14="http://schemas.microsoft.com/office/powerpoint/2010/main" val="25255659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8DB45-4E6F-C041-9D61-EF1A9D01E0E0}"/>
              </a:ext>
            </a:extLst>
          </p:cNvPr>
          <p:cNvSpPr>
            <a:spLocks noGrp="1"/>
          </p:cNvSpPr>
          <p:nvPr>
            <p:ph type="title"/>
          </p:nvPr>
        </p:nvSpPr>
        <p:spPr>
          <a:xfrm>
            <a:off x="1983324" y="560610"/>
            <a:ext cx="8911687" cy="1280890"/>
          </a:xfrm>
        </p:spPr>
        <p:txBody>
          <a:bodyPr/>
          <a:lstStyle/>
          <a:p>
            <a:r>
              <a:rPr lang="en-US" b="1" dirty="0"/>
              <a:t>Layout Basics</a:t>
            </a:r>
          </a:p>
        </p:txBody>
      </p:sp>
      <p:pic>
        <p:nvPicPr>
          <p:cNvPr id="5" name="Picture 4">
            <a:extLst>
              <a:ext uri="{FF2B5EF4-FFF2-40B4-BE49-F238E27FC236}">
                <a16:creationId xmlns:a16="http://schemas.microsoft.com/office/drawing/2014/main" id="{3B1D1ABE-4949-5342-87CC-D3D948E2BD08}"/>
              </a:ext>
            </a:extLst>
          </p:cNvPr>
          <p:cNvPicPr>
            <a:picLocks noChangeAspect="1"/>
          </p:cNvPicPr>
          <p:nvPr/>
        </p:nvPicPr>
        <p:blipFill>
          <a:blip r:embed="rId2"/>
          <a:stretch>
            <a:fillRect/>
          </a:stretch>
        </p:blipFill>
        <p:spPr>
          <a:xfrm>
            <a:off x="2190956" y="1387799"/>
            <a:ext cx="9837757" cy="5068985"/>
          </a:xfrm>
          <a:prstGeom prst="rect">
            <a:avLst/>
          </a:prstGeom>
        </p:spPr>
      </p:pic>
      <p:sp>
        <p:nvSpPr>
          <p:cNvPr id="6" name="TextBox 5">
            <a:extLst>
              <a:ext uri="{FF2B5EF4-FFF2-40B4-BE49-F238E27FC236}">
                <a16:creationId xmlns:a16="http://schemas.microsoft.com/office/drawing/2014/main" id="{19C17A6B-538B-014B-A936-002415C1EEF9}"/>
              </a:ext>
            </a:extLst>
          </p:cNvPr>
          <p:cNvSpPr txBox="1"/>
          <p:nvPr/>
        </p:nvSpPr>
        <p:spPr>
          <a:xfrm>
            <a:off x="465754" y="2101671"/>
            <a:ext cx="1253869" cy="1754326"/>
          </a:xfrm>
          <a:prstGeom prst="rect">
            <a:avLst/>
          </a:prstGeom>
          <a:noFill/>
        </p:spPr>
        <p:txBody>
          <a:bodyPr wrap="none" rtlCol="0">
            <a:spAutoFit/>
          </a:bodyPr>
          <a:lstStyle/>
          <a:p>
            <a:r>
              <a:rPr lang="en-US" b="1" dirty="0">
                <a:solidFill>
                  <a:srgbClr val="FF0000"/>
                </a:solidFill>
              </a:rPr>
              <a:t>Row or</a:t>
            </a:r>
          </a:p>
          <a:p>
            <a:r>
              <a:rPr lang="en-US" b="1" dirty="0">
                <a:solidFill>
                  <a:srgbClr val="FF0000"/>
                </a:solidFill>
              </a:rPr>
              <a:t>Column</a:t>
            </a:r>
          </a:p>
          <a:p>
            <a:endParaRPr lang="en-US" b="1" dirty="0">
              <a:solidFill>
                <a:srgbClr val="FF0000"/>
              </a:solidFill>
            </a:endParaRPr>
          </a:p>
          <a:p>
            <a:endParaRPr lang="en-US" b="1" dirty="0">
              <a:solidFill>
                <a:srgbClr val="FF0000"/>
              </a:solidFill>
            </a:endParaRPr>
          </a:p>
          <a:p>
            <a:endParaRPr lang="en-US" b="1" dirty="0">
              <a:solidFill>
                <a:srgbClr val="FF0000"/>
              </a:solidFill>
            </a:endParaRPr>
          </a:p>
          <a:p>
            <a:r>
              <a:rPr lang="en-US" b="1" dirty="0">
                <a:solidFill>
                  <a:srgbClr val="FF0000"/>
                </a:solidFill>
              </a:rPr>
              <a:t>separator</a:t>
            </a:r>
          </a:p>
        </p:txBody>
      </p:sp>
      <p:cxnSp>
        <p:nvCxnSpPr>
          <p:cNvPr id="8" name="Straight Arrow Connector 7">
            <a:extLst>
              <a:ext uri="{FF2B5EF4-FFF2-40B4-BE49-F238E27FC236}">
                <a16:creationId xmlns:a16="http://schemas.microsoft.com/office/drawing/2014/main" id="{D6CDD606-D885-6D4F-93F5-7786ACBAACA2}"/>
              </a:ext>
            </a:extLst>
          </p:cNvPr>
          <p:cNvCxnSpPr/>
          <p:nvPr/>
        </p:nvCxnSpPr>
        <p:spPr>
          <a:xfrm>
            <a:off x="1511300" y="2400300"/>
            <a:ext cx="1282700" cy="1143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9" name="Straight Arrow Connector 8">
            <a:extLst>
              <a:ext uri="{FF2B5EF4-FFF2-40B4-BE49-F238E27FC236}">
                <a16:creationId xmlns:a16="http://schemas.microsoft.com/office/drawing/2014/main" id="{32F635B1-CA56-0F4C-9D75-7207DBD705DB}"/>
              </a:ext>
            </a:extLst>
          </p:cNvPr>
          <p:cNvCxnSpPr>
            <a:cxnSpLocks/>
          </p:cNvCxnSpPr>
          <p:nvPr/>
        </p:nvCxnSpPr>
        <p:spPr>
          <a:xfrm>
            <a:off x="1511300" y="2400300"/>
            <a:ext cx="1282700" cy="156949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4" name="Straight Arrow Connector 13">
            <a:extLst>
              <a:ext uri="{FF2B5EF4-FFF2-40B4-BE49-F238E27FC236}">
                <a16:creationId xmlns:a16="http://schemas.microsoft.com/office/drawing/2014/main" id="{5A119554-0F92-6C4C-960A-8B73A2FC7456}"/>
              </a:ext>
            </a:extLst>
          </p:cNvPr>
          <p:cNvCxnSpPr>
            <a:cxnSpLocks/>
          </p:cNvCxnSpPr>
          <p:nvPr/>
        </p:nvCxnSpPr>
        <p:spPr>
          <a:xfrm flipV="1">
            <a:off x="1718932" y="2813229"/>
            <a:ext cx="1282700" cy="83056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5" name="Straight Arrow Connector 14">
            <a:extLst>
              <a:ext uri="{FF2B5EF4-FFF2-40B4-BE49-F238E27FC236}">
                <a16:creationId xmlns:a16="http://schemas.microsoft.com/office/drawing/2014/main" id="{C5A8671C-03E0-7845-A2BC-B4461F602D50}"/>
              </a:ext>
            </a:extLst>
          </p:cNvPr>
          <p:cNvCxnSpPr>
            <a:cxnSpLocks/>
          </p:cNvCxnSpPr>
          <p:nvPr/>
        </p:nvCxnSpPr>
        <p:spPr>
          <a:xfrm>
            <a:off x="1718932" y="3643792"/>
            <a:ext cx="1075068" cy="5108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0" name="TextBox 19">
            <a:extLst>
              <a:ext uri="{FF2B5EF4-FFF2-40B4-BE49-F238E27FC236}">
                <a16:creationId xmlns:a16="http://schemas.microsoft.com/office/drawing/2014/main" id="{595C011C-8D96-C845-9E8E-538F60EABA81}"/>
              </a:ext>
            </a:extLst>
          </p:cNvPr>
          <p:cNvSpPr txBox="1"/>
          <p:nvPr/>
        </p:nvSpPr>
        <p:spPr>
          <a:xfrm>
            <a:off x="5981700" y="780338"/>
            <a:ext cx="3757760" cy="369332"/>
          </a:xfrm>
          <a:prstGeom prst="rect">
            <a:avLst/>
          </a:prstGeom>
          <a:noFill/>
        </p:spPr>
        <p:txBody>
          <a:bodyPr wrap="none" rtlCol="0">
            <a:spAutoFit/>
          </a:bodyPr>
          <a:lstStyle/>
          <a:p>
            <a:r>
              <a:rPr lang="en-US" b="1" dirty="0">
                <a:solidFill>
                  <a:srgbClr val="FF0000"/>
                </a:solidFill>
              </a:rPr>
              <a:t>Signify </a:t>
            </a:r>
            <a:r>
              <a:rPr lang="en-US" b="1" i="1" dirty="0" err="1">
                <a:solidFill>
                  <a:srgbClr val="FF0000"/>
                </a:solidFill>
              </a:rPr>
              <a:t>flexdashboard</a:t>
            </a:r>
            <a:r>
              <a:rPr lang="en-US" b="1" dirty="0">
                <a:solidFill>
                  <a:srgbClr val="FF0000"/>
                </a:solidFill>
              </a:rPr>
              <a:t> as output!</a:t>
            </a:r>
          </a:p>
        </p:txBody>
      </p:sp>
      <p:cxnSp>
        <p:nvCxnSpPr>
          <p:cNvPr id="21" name="Straight Arrow Connector 20">
            <a:extLst>
              <a:ext uri="{FF2B5EF4-FFF2-40B4-BE49-F238E27FC236}">
                <a16:creationId xmlns:a16="http://schemas.microsoft.com/office/drawing/2014/main" id="{3DADA435-B7D8-BB48-9D54-623C8CE20379}"/>
              </a:ext>
            </a:extLst>
          </p:cNvPr>
          <p:cNvCxnSpPr>
            <a:cxnSpLocks/>
          </p:cNvCxnSpPr>
          <p:nvPr/>
        </p:nvCxnSpPr>
        <p:spPr>
          <a:xfrm flipH="1">
            <a:off x="5689600" y="1149670"/>
            <a:ext cx="1511300" cy="69183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3" name="TextBox 22">
            <a:extLst>
              <a:ext uri="{FF2B5EF4-FFF2-40B4-BE49-F238E27FC236}">
                <a16:creationId xmlns:a16="http://schemas.microsoft.com/office/drawing/2014/main" id="{8B5ECF97-8068-C44E-BA66-C8FA960ED915}"/>
              </a:ext>
            </a:extLst>
          </p:cNvPr>
          <p:cNvSpPr txBox="1"/>
          <p:nvPr/>
        </p:nvSpPr>
        <p:spPr>
          <a:xfrm>
            <a:off x="2152650" y="6467382"/>
            <a:ext cx="9526967" cy="369332"/>
          </a:xfrm>
          <a:prstGeom prst="rect">
            <a:avLst/>
          </a:prstGeom>
          <a:noFill/>
        </p:spPr>
        <p:txBody>
          <a:bodyPr wrap="none" rtlCol="0">
            <a:spAutoFit/>
          </a:bodyPr>
          <a:lstStyle/>
          <a:p>
            <a:r>
              <a:rPr lang="en-US" dirty="0"/>
              <a:t>For full details see: </a:t>
            </a:r>
            <a:r>
              <a:rPr lang="en-US" dirty="0">
                <a:hlinkClick r:id="rId3"/>
              </a:rPr>
              <a:t>https://</a:t>
            </a:r>
            <a:r>
              <a:rPr lang="en-US" dirty="0" err="1">
                <a:hlinkClick r:id="rId3"/>
              </a:rPr>
              <a:t>rmarkdown.rstudio.com</a:t>
            </a:r>
            <a:r>
              <a:rPr lang="en-US" dirty="0">
                <a:hlinkClick r:id="rId3"/>
              </a:rPr>
              <a:t>/</a:t>
            </a:r>
            <a:r>
              <a:rPr lang="en-US" dirty="0" err="1">
                <a:hlinkClick r:id="rId3"/>
              </a:rPr>
              <a:t>flexdashboard</a:t>
            </a:r>
            <a:r>
              <a:rPr lang="en-US" dirty="0">
                <a:hlinkClick r:id="rId3"/>
              </a:rPr>
              <a:t>/</a:t>
            </a:r>
            <a:r>
              <a:rPr lang="en-US" dirty="0" err="1">
                <a:hlinkClick r:id="rId3"/>
              </a:rPr>
              <a:t>using.html#layout</a:t>
            </a:r>
            <a:endParaRPr lang="en-US" dirty="0"/>
          </a:p>
        </p:txBody>
      </p:sp>
    </p:spTree>
    <p:extLst>
      <p:ext uri="{BB962C8B-B14F-4D97-AF65-F5344CB8AC3E}">
        <p14:creationId xmlns:p14="http://schemas.microsoft.com/office/powerpoint/2010/main" val="26191658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70C3-6DAB-CF47-99A5-6829B7E9549B}"/>
              </a:ext>
            </a:extLst>
          </p:cNvPr>
          <p:cNvSpPr>
            <a:spLocks noGrp="1"/>
          </p:cNvSpPr>
          <p:nvPr>
            <p:ph type="title"/>
          </p:nvPr>
        </p:nvSpPr>
        <p:spPr/>
        <p:txBody>
          <a:bodyPr/>
          <a:lstStyle/>
          <a:p>
            <a:r>
              <a:rPr lang="en-US" b="1" dirty="0"/>
              <a:t>Storyboard Output</a:t>
            </a:r>
          </a:p>
        </p:txBody>
      </p:sp>
      <p:pic>
        <p:nvPicPr>
          <p:cNvPr id="5" name="Picture 4">
            <a:extLst>
              <a:ext uri="{FF2B5EF4-FFF2-40B4-BE49-F238E27FC236}">
                <a16:creationId xmlns:a16="http://schemas.microsoft.com/office/drawing/2014/main" id="{6B791AAA-C98F-2D44-9812-275E1A6415DA}"/>
              </a:ext>
            </a:extLst>
          </p:cNvPr>
          <p:cNvPicPr>
            <a:picLocks noChangeAspect="1"/>
          </p:cNvPicPr>
          <p:nvPr/>
        </p:nvPicPr>
        <p:blipFill>
          <a:blip r:embed="rId2"/>
          <a:stretch>
            <a:fillRect/>
          </a:stretch>
        </p:blipFill>
        <p:spPr>
          <a:xfrm>
            <a:off x="2295331" y="1526636"/>
            <a:ext cx="8696131" cy="4707254"/>
          </a:xfrm>
          <a:prstGeom prst="rect">
            <a:avLst/>
          </a:prstGeom>
        </p:spPr>
      </p:pic>
      <p:sp>
        <p:nvSpPr>
          <p:cNvPr id="6" name="TextBox 5">
            <a:extLst>
              <a:ext uri="{FF2B5EF4-FFF2-40B4-BE49-F238E27FC236}">
                <a16:creationId xmlns:a16="http://schemas.microsoft.com/office/drawing/2014/main" id="{CE44BEA8-15C3-C34C-A35D-7A80B1F70372}"/>
              </a:ext>
            </a:extLst>
          </p:cNvPr>
          <p:cNvSpPr txBox="1"/>
          <p:nvPr/>
        </p:nvSpPr>
        <p:spPr>
          <a:xfrm>
            <a:off x="1604865" y="6419461"/>
            <a:ext cx="9953366" cy="276999"/>
          </a:xfrm>
          <a:prstGeom prst="rect">
            <a:avLst/>
          </a:prstGeom>
          <a:noFill/>
        </p:spPr>
        <p:txBody>
          <a:bodyPr wrap="none" rtlCol="0">
            <a:spAutoFit/>
          </a:bodyPr>
          <a:lstStyle/>
          <a:p>
            <a:r>
              <a:rPr lang="en-US" sz="1200" dirty="0"/>
              <a:t>Example here: </a:t>
            </a:r>
            <a:r>
              <a:rPr lang="en-US" sz="1200" dirty="0">
                <a:hlinkClick r:id="rId3"/>
              </a:rPr>
              <a:t>https://</a:t>
            </a:r>
            <a:r>
              <a:rPr lang="en-US" sz="1200" dirty="0" err="1">
                <a:hlinkClick r:id="rId3"/>
              </a:rPr>
              <a:t>beta.rstudioconnect.com</a:t>
            </a:r>
            <a:r>
              <a:rPr lang="en-US" sz="1200" dirty="0">
                <a:hlinkClick r:id="rId3"/>
              </a:rPr>
              <a:t>/</a:t>
            </a:r>
            <a:r>
              <a:rPr lang="en-US" sz="1200" dirty="0" err="1">
                <a:hlinkClick r:id="rId3"/>
              </a:rPr>
              <a:t>jjallaire</a:t>
            </a:r>
            <a:r>
              <a:rPr lang="en-US" sz="1200" dirty="0">
                <a:hlinkClick r:id="rId3"/>
              </a:rPr>
              <a:t>/</a:t>
            </a:r>
            <a:r>
              <a:rPr lang="en-US" sz="1200" dirty="0" err="1">
                <a:hlinkClick r:id="rId3"/>
              </a:rPr>
              <a:t>htmlwidgets</a:t>
            </a:r>
            <a:r>
              <a:rPr lang="en-US" sz="1200" dirty="0">
                <a:hlinkClick r:id="rId3"/>
              </a:rPr>
              <a:t>-showcase-storyboard/</a:t>
            </a:r>
            <a:r>
              <a:rPr lang="en-US" sz="1200" dirty="0" err="1">
                <a:hlinkClick r:id="rId3"/>
              </a:rPr>
              <a:t>htmlwidgets</a:t>
            </a:r>
            <a:r>
              <a:rPr lang="en-US" sz="1200" dirty="0">
                <a:hlinkClick r:id="rId3"/>
              </a:rPr>
              <a:t>-showcase-</a:t>
            </a:r>
            <a:r>
              <a:rPr lang="en-US" sz="1200" dirty="0" err="1">
                <a:hlinkClick r:id="rId3"/>
              </a:rPr>
              <a:t>storyboard.html</a:t>
            </a:r>
            <a:endParaRPr lang="en-US" sz="1200" dirty="0"/>
          </a:p>
        </p:txBody>
      </p:sp>
    </p:spTree>
    <p:extLst>
      <p:ext uri="{BB962C8B-B14F-4D97-AF65-F5344CB8AC3E}">
        <p14:creationId xmlns:p14="http://schemas.microsoft.com/office/powerpoint/2010/main" val="3039483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04F-2F94-BD48-8752-D62D6F91CC40}"/>
              </a:ext>
            </a:extLst>
          </p:cNvPr>
          <p:cNvSpPr>
            <a:spLocks noGrp="1"/>
          </p:cNvSpPr>
          <p:nvPr>
            <p:ph type="title"/>
          </p:nvPr>
        </p:nvSpPr>
        <p:spPr/>
        <p:txBody>
          <a:bodyPr>
            <a:normAutofit fontScale="90000"/>
          </a:bodyPr>
          <a:lstStyle/>
          <a:p>
            <a:r>
              <a:rPr lang="en-US" b="1" dirty="0"/>
              <a:t>Lets look at a basic static and dynamic dashboard about dogs!</a:t>
            </a:r>
            <a:br>
              <a:rPr lang="en-US" dirty="0"/>
            </a:br>
            <a:br>
              <a:rPr lang="en-US" dirty="0"/>
            </a:br>
            <a:br>
              <a:rPr lang="en-US" dirty="0"/>
            </a:br>
            <a:br>
              <a:rPr lang="en-US" dirty="0"/>
            </a:br>
            <a:br>
              <a:rPr lang="en-US" dirty="0"/>
            </a:br>
            <a:br>
              <a:rPr lang="en-US" dirty="0"/>
            </a:br>
            <a:br>
              <a:rPr lang="en-US" dirty="0"/>
            </a:br>
            <a:r>
              <a:rPr lang="en-US" sz="2700" i="1" dirty="0"/>
              <a:t>Looking at examples is the best way to learn </a:t>
            </a:r>
            <a:r>
              <a:rPr lang="en-US" sz="2700" i="1" dirty="0" err="1"/>
              <a:t>flexdashboard</a:t>
            </a:r>
            <a:r>
              <a:rPr lang="en-US" sz="2700" i="1" dirty="0"/>
              <a:t>! R-Studio provides many example!</a:t>
            </a:r>
            <a:br>
              <a:rPr lang="en-US" sz="2700" i="1" dirty="0"/>
            </a:br>
            <a:br>
              <a:rPr lang="en-US" sz="2700" i="1" dirty="0"/>
            </a:br>
            <a:r>
              <a:rPr lang="en-US" sz="1600" i="1" dirty="0"/>
              <a:t>Example Projects: </a:t>
            </a:r>
            <a:r>
              <a:rPr lang="en-US" sz="1600" i="1" dirty="0">
                <a:hlinkClick r:id="rId2"/>
              </a:rPr>
              <a:t>https://rmarkdown.rstudio.com/flexdashboard/examples.html</a:t>
            </a:r>
            <a:br>
              <a:rPr lang="en-US" sz="1600" i="1" dirty="0"/>
            </a:br>
            <a:br>
              <a:rPr lang="en-US" sz="1600" i="1" dirty="0"/>
            </a:br>
            <a:r>
              <a:rPr lang="en-US" sz="1600" i="1" dirty="0"/>
              <a:t>Example Layouts: </a:t>
            </a:r>
            <a:r>
              <a:rPr lang="en-US" sz="1600" i="1" dirty="0">
                <a:hlinkClick r:id="rId3"/>
              </a:rPr>
              <a:t>https://rmarkdown.rstudio.com/flexdashboard/layouts.html</a:t>
            </a:r>
            <a:br>
              <a:rPr lang="en-US" sz="2200" i="1" dirty="0"/>
            </a:br>
            <a:endParaRPr lang="en-US" i="1" dirty="0"/>
          </a:p>
        </p:txBody>
      </p:sp>
      <p:pic>
        <p:nvPicPr>
          <p:cNvPr id="4" name="Picture 3">
            <a:extLst>
              <a:ext uri="{FF2B5EF4-FFF2-40B4-BE49-F238E27FC236}">
                <a16:creationId xmlns:a16="http://schemas.microsoft.com/office/drawing/2014/main" id="{959AA564-874F-A846-91F7-05DE0E3F281B}"/>
              </a:ext>
            </a:extLst>
          </p:cNvPr>
          <p:cNvPicPr>
            <a:picLocks noChangeAspect="1"/>
          </p:cNvPicPr>
          <p:nvPr/>
        </p:nvPicPr>
        <p:blipFill>
          <a:blip r:embed="rId4"/>
          <a:stretch>
            <a:fillRect/>
          </a:stretch>
        </p:blipFill>
        <p:spPr>
          <a:xfrm>
            <a:off x="4575758" y="1905000"/>
            <a:ext cx="3898900" cy="2578100"/>
          </a:xfrm>
          <a:prstGeom prst="rect">
            <a:avLst/>
          </a:prstGeom>
        </p:spPr>
      </p:pic>
    </p:spTree>
    <p:extLst>
      <p:ext uri="{BB962C8B-B14F-4D97-AF65-F5344CB8AC3E}">
        <p14:creationId xmlns:p14="http://schemas.microsoft.com/office/powerpoint/2010/main" val="3719532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04F-2F94-BD48-8752-D62D6F91CC40}"/>
              </a:ext>
            </a:extLst>
          </p:cNvPr>
          <p:cNvSpPr>
            <a:spLocks noGrp="1"/>
          </p:cNvSpPr>
          <p:nvPr>
            <p:ph type="title"/>
          </p:nvPr>
        </p:nvSpPr>
        <p:spPr/>
        <p:txBody>
          <a:bodyPr>
            <a:normAutofit fontScale="90000"/>
          </a:bodyPr>
          <a:lstStyle/>
          <a:p>
            <a:r>
              <a:rPr lang="en-US" b="1" dirty="0"/>
              <a:t>Flex Challenge:</a:t>
            </a:r>
            <a:br>
              <a:rPr lang="en-US" b="1" dirty="0"/>
            </a:br>
            <a:br>
              <a:rPr lang="en-US" b="1" dirty="0"/>
            </a:br>
            <a:r>
              <a:rPr lang="en-US" b="1" i="1" dirty="0"/>
              <a:t>Replace the Dashing Dogs with two animals you find interesting. Insert some interesting facts!</a:t>
            </a:r>
            <a:br>
              <a:rPr lang="en-US" dirty="0"/>
            </a:br>
            <a:br>
              <a:rPr lang="en-US" dirty="0"/>
            </a:br>
            <a:br>
              <a:rPr lang="en-US" dirty="0"/>
            </a:br>
            <a:br>
              <a:rPr lang="en-US" dirty="0"/>
            </a:br>
            <a:br>
              <a:rPr lang="en-US" dirty="0"/>
            </a:br>
            <a:br>
              <a:rPr lang="en-US" sz="2200" i="1" dirty="0"/>
            </a:br>
            <a:endParaRPr lang="en-US" i="1" dirty="0"/>
          </a:p>
        </p:txBody>
      </p:sp>
    </p:spTree>
    <p:extLst>
      <p:ext uri="{BB962C8B-B14F-4D97-AF65-F5344CB8AC3E}">
        <p14:creationId xmlns:p14="http://schemas.microsoft.com/office/powerpoint/2010/main" val="3724194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C1964-9E22-0641-84D8-FB0944A343E3}"/>
              </a:ext>
            </a:extLst>
          </p:cNvPr>
          <p:cNvSpPr>
            <a:spLocks noGrp="1"/>
          </p:cNvSpPr>
          <p:nvPr>
            <p:ph type="title"/>
          </p:nvPr>
        </p:nvSpPr>
        <p:spPr>
          <a:xfrm>
            <a:off x="2474390" y="2605310"/>
            <a:ext cx="8911687" cy="1280890"/>
          </a:xfrm>
        </p:spPr>
        <p:txBody>
          <a:bodyPr/>
          <a:lstStyle/>
          <a:p>
            <a:pPr algn="ctr"/>
            <a:r>
              <a:rPr lang="en-US" b="1" i="1" dirty="0"/>
              <a:t>Languages other than R</a:t>
            </a:r>
          </a:p>
        </p:txBody>
      </p:sp>
    </p:spTree>
    <p:extLst>
      <p:ext uri="{BB962C8B-B14F-4D97-AF65-F5344CB8AC3E}">
        <p14:creationId xmlns:p14="http://schemas.microsoft.com/office/powerpoint/2010/main" val="11537835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7339F-B282-2E47-A15F-1AB8FD9FFC16}"/>
              </a:ext>
            </a:extLst>
          </p:cNvPr>
          <p:cNvSpPr>
            <a:spLocks noGrp="1"/>
          </p:cNvSpPr>
          <p:nvPr>
            <p:ph type="title"/>
          </p:nvPr>
        </p:nvSpPr>
        <p:spPr/>
        <p:txBody>
          <a:bodyPr/>
          <a:lstStyle/>
          <a:p>
            <a:r>
              <a:rPr lang="en-US" b="1" dirty="0"/>
              <a:t>Using Other Languages!</a:t>
            </a:r>
          </a:p>
        </p:txBody>
      </p:sp>
      <p:sp>
        <p:nvSpPr>
          <p:cNvPr id="3" name="TextBox 2">
            <a:extLst>
              <a:ext uri="{FF2B5EF4-FFF2-40B4-BE49-F238E27FC236}">
                <a16:creationId xmlns:a16="http://schemas.microsoft.com/office/drawing/2014/main" id="{61DF261B-4447-E54E-AF41-113F4B1E6B8D}"/>
              </a:ext>
            </a:extLst>
          </p:cNvPr>
          <p:cNvSpPr txBox="1"/>
          <p:nvPr/>
        </p:nvSpPr>
        <p:spPr>
          <a:xfrm>
            <a:off x="2421467" y="1496757"/>
            <a:ext cx="2406657" cy="5355312"/>
          </a:xfrm>
          <a:prstGeom prst="rect">
            <a:avLst/>
          </a:prstGeom>
          <a:noFill/>
        </p:spPr>
        <p:txBody>
          <a:bodyPr wrap="square" rtlCol="0">
            <a:spAutoFit/>
          </a:bodyPr>
          <a:lstStyle/>
          <a:p>
            <a:r>
              <a:rPr lang="en-US" dirty="0"/>
              <a:t>R Markdown can use code chunks with other languages!</a:t>
            </a:r>
          </a:p>
          <a:p>
            <a:endParaRPr lang="en-US" dirty="0"/>
          </a:p>
          <a:p>
            <a:r>
              <a:rPr lang="en-US" dirty="0"/>
              <a:t>For example: python, </a:t>
            </a:r>
            <a:r>
              <a:rPr lang="en-US" dirty="0" err="1"/>
              <a:t>perl</a:t>
            </a:r>
            <a:r>
              <a:rPr lang="en-US" dirty="0"/>
              <a:t>, ruby, SQL, bash, </a:t>
            </a:r>
            <a:r>
              <a:rPr lang="en-US" dirty="0" err="1"/>
              <a:t>javascript</a:t>
            </a:r>
            <a:r>
              <a:rPr lang="en-US" dirty="0"/>
              <a:t>, Julia, C++, etc.</a:t>
            </a:r>
          </a:p>
          <a:p>
            <a:endParaRPr lang="en-US" dirty="0"/>
          </a:p>
          <a:p>
            <a:r>
              <a:rPr lang="en-US" i="1" dirty="0"/>
              <a:t>Note, </a:t>
            </a:r>
            <a:r>
              <a:rPr lang="en-US" b="1" i="1" dirty="0">
                <a:solidFill>
                  <a:srgbClr val="C00000"/>
                </a:solidFill>
              </a:rPr>
              <a:t>except for python</a:t>
            </a:r>
            <a:r>
              <a:rPr lang="en-US" b="1" i="1" dirty="0"/>
              <a:t>, </a:t>
            </a:r>
            <a:r>
              <a:rPr lang="en-US" i="1" dirty="0"/>
              <a:t>these sessions are closed at the end of each code chunk so variables do not persist throughout the document!</a:t>
            </a:r>
          </a:p>
        </p:txBody>
      </p:sp>
      <p:pic>
        <p:nvPicPr>
          <p:cNvPr id="5" name="Picture 4">
            <a:extLst>
              <a:ext uri="{FF2B5EF4-FFF2-40B4-BE49-F238E27FC236}">
                <a16:creationId xmlns:a16="http://schemas.microsoft.com/office/drawing/2014/main" id="{5C811558-6CB9-6548-BCAA-C3D8BFB330FC}"/>
              </a:ext>
            </a:extLst>
          </p:cNvPr>
          <p:cNvPicPr>
            <a:picLocks noChangeAspect="1"/>
          </p:cNvPicPr>
          <p:nvPr/>
        </p:nvPicPr>
        <p:blipFill>
          <a:blip r:embed="rId3"/>
          <a:stretch>
            <a:fillRect/>
          </a:stretch>
        </p:blipFill>
        <p:spPr>
          <a:xfrm>
            <a:off x="5002748" y="1534857"/>
            <a:ext cx="7067551" cy="5323143"/>
          </a:xfrm>
          <a:prstGeom prst="rect">
            <a:avLst/>
          </a:prstGeom>
        </p:spPr>
      </p:pic>
    </p:spTree>
    <p:extLst>
      <p:ext uri="{BB962C8B-B14F-4D97-AF65-F5344CB8AC3E}">
        <p14:creationId xmlns:p14="http://schemas.microsoft.com/office/powerpoint/2010/main" val="2391658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4ABFB-2315-8147-9887-4FB88CCDEE0E}"/>
              </a:ext>
            </a:extLst>
          </p:cNvPr>
          <p:cNvSpPr>
            <a:spLocks noGrp="1"/>
          </p:cNvSpPr>
          <p:nvPr>
            <p:ph type="title"/>
          </p:nvPr>
        </p:nvSpPr>
        <p:spPr>
          <a:xfrm>
            <a:off x="2592922" y="217710"/>
            <a:ext cx="8911687" cy="1280890"/>
          </a:xfrm>
        </p:spPr>
        <p:txBody>
          <a:bodyPr/>
          <a:lstStyle/>
          <a:p>
            <a:r>
              <a:rPr lang="en-US" b="1" dirty="0"/>
              <a:t>Example of Python and Ruby</a:t>
            </a:r>
          </a:p>
        </p:txBody>
      </p:sp>
      <p:sp>
        <p:nvSpPr>
          <p:cNvPr id="3" name="TextBox 2">
            <a:extLst>
              <a:ext uri="{FF2B5EF4-FFF2-40B4-BE49-F238E27FC236}">
                <a16:creationId xmlns:a16="http://schemas.microsoft.com/office/drawing/2014/main" id="{D87CDDD9-B320-FD47-ACC2-971687F4E0FF}"/>
              </a:ext>
            </a:extLst>
          </p:cNvPr>
          <p:cNvSpPr txBox="1"/>
          <p:nvPr/>
        </p:nvSpPr>
        <p:spPr>
          <a:xfrm>
            <a:off x="2592922" y="1311176"/>
            <a:ext cx="8459367" cy="2308324"/>
          </a:xfrm>
          <a:prstGeom prst="rect">
            <a:avLst/>
          </a:prstGeom>
          <a:solidFill>
            <a:schemeClr val="bg1"/>
          </a:solidFill>
        </p:spPr>
        <p:txBody>
          <a:bodyPr wrap="none" rtlCol="0">
            <a:spAutoFit/>
          </a:bodyPr>
          <a:lstStyle/>
          <a:p>
            <a:r>
              <a:rPr lang="en-US" sz="1200" dirty="0">
                <a:latin typeface="Andale Mono" panose="020B0509000000000004" pitchFamily="49" charset="0"/>
              </a:rPr>
              <a:t>### Lets list some parts of the cell!</a:t>
            </a:r>
          </a:p>
          <a:p>
            <a:r>
              <a:rPr lang="en-US" sz="1200" dirty="0">
                <a:latin typeface="Andale Mono" panose="020B0509000000000004" pitchFamily="49" charset="0"/>
              </a:rPr>
              <a:t>```{python, python-chunk}</a:t>
            </a:r>
          </a:p>
          <a:p>
            <a:r>
              <a:rPr lang="en-US" sz="1200" dirty="0">
                <a:latin typeface="Andale Mono" panose="020B0509000000000004" pitchFamily="49" charset="0"/>
              </a:rPr>
              <a:t>parts = ['</a:t>
            </a:r>
            <a:r>
              <a:rPr lang="en-US" sz="1200" dirty="0" err="1">
                <a:latin typeface="Andale Mono" panose="020B0509000000000004" pitchFamily="49" charset="0"/>
              </a:rPr>
              <a:t>nucleus','ribosome','plasma</a:t>
            </a:r>
            <a:r>
              <a:rPr lang="en-US" sz="1200" dirty="0">
                <a:latin typeface="Andale Mono" panose="020B0509000000000004" pitchFamily="49" charset="0"/>
              </a:rPr>
              <a:t> </a:t>
            </a:r>
            <a:r>
              <a:rPr lang="en-US" sz="1200" dirty="0" err="1">
                <a:latin typeface="Andale Mono" panose="020B0509000000000004" pitchFamily="49" charset="0"/>
              </a:rPr>
              <a:t>membrane','mitochondria','endoplasmic</a:t>
            </a:r>
            <a:r>
              <a:rPr lang="en-US" sz="1200" dirty="0">
                <a:latin typeface="Andale Mono" panose="020B0509000000000004" pitchFamily="49" charset="0"/>
              </a:rPr>
              <a:t> reticulum']</a:t>
            </a:r>
          </a:p>
          <a:p>
            <a:r>
              <a:rPr lang="en-US" sz="1200" dirty="0">
                <a:latin typeface="Andale Mono" panose="020B0509000000000004" pitchFamily="49" charset="0"/>
              </a:rPr>
              <a:t>for p in parts:</a:t>
            </a:r>
          </a:p>
          <a:p>
            <a:r>
              <a:rPr lang="en-US" sz="1200" dirty="0">
                <a:latin typeface="Andale Mono" panose="020B0509000000000004" pitchFamily="49" charset="0"/>
              </a:rPr>
              <a:t>  print(p)</a:t>
            </a:r>
          </a:p>
          <a:p>
            <a:r>
              <a:rPr lang="en-US" sz="1200" dirty="0">
                <a:latin typeface="Andale Mono" panose="020B0509000000000004" pitchFamily="49" charset="0"/>
              </a:rPr>
              <a:t>```</a:t>
            </a:r>
          </a:p>
          <a:p>
            <a:endParaRPr lang="en-US" sz="1200" dirty="0">
              <a:latin typeface="Andale Mono" panose="020B0509000000000004" pitchFamily="49" charset="0"/>
            </a:endParaRPr>
          </a:p>
          <a:p>
            <a:r>
              <a:rPr lang="en-US" sz="1200" dirty="0">
                <a:latin typeface="Andale Mono" panose="020B0509000000000004" pitchFamily="49" charset="0"/>
              </a:rPr>
              <a:t>### Lets list some types of bacteria by genus!</a:t>
            </a:r>
          </a:p>
          <a:p>
            <a:r>
              <a:rPr lang="en-US" sz="1200" dirty="0">
                <a:latin typeface="Andale Mono" panose="020B0509000000000004" pitchFamily="49" charset="0"/>
              </a:rPr>
              <a:t>```{ruby, ruby-chunk}</a:t>
            </a:r>
          </a:p>
          <a:p>
            <a:r>
              <a:rPr lang="en-US" sz="1200" dirty="0">
                <a:latin typeface="Andale Mono" panose="020B0509000000000004" pitchFamily="49" charset="0"/>
              </a:rPr>
              <a:t>bacs = ['Micrococcus','Staphylococcus','Bacillus','</a:t>
            </a:r>
            <a:r>
              <a:rPr lang="en-US" sz="1200" dirty="0" err="1">
                <a:latin typeface="Andale Mono" panose="020B0509000000000004" pitchFamily="49" charset="0"/>
              </a:rPr>
              <a:t>Pseudomona</a:t>
            </a:r>
            <a:r>
              <a:rPr lang="en-US" sz="1200" dirty="0">
                <a:latin typeface="Andale Mono" panose="020B0509000000000004" pitchFamily="49" charset="0"/>
              </a:rPr>
              <a:t>']</a:t>
            </a:r>
          </a:p>
          <a:p>
            <a:r>
              <a:rPr lang="en-US" sz="1200" dirty="0" err="1">
                <a:latin typeface="Andale Mono" panose="020B0509000000000004" pitchFamily="49" charset="0"/>
              </a:rPr>
              <a:t>bacs.each</a:t>
            </a:r>
            <a:r>
              <a:rPr lang="en-US" sz="1200" dirty="0">
                <a:latin typeface="Andale Mono" panose="020B0509000000000004" pitchFamily="49" charset="0"/>
              </a:rPr>
              <a:t> {|b| puts b}</a:t>
            </a:r>
          </a:p>
          <a:p>
            <a:r>
              <a:rPr lang="en-US" sz="1200" dirty="0">
                <a:latin typeface="Andale Mono" panose="020B0509000000000004" pitchFamily="49" charset="0"/>
              </a:rPr>
              <a:t>```</a:t>
            </a:r>
          </a:p>
        </p:txBody>
      </p:sp>
      <p:sp>
        <p:nvSpPr>
          <p:cNvPr id="4" name="TextBox 3">
            <a:extLst>
              <a:ext uri="{FF2B5EF4-FFF2-40B4-BE49-F238E27FC236}">
                <a16:creationId xmlns:a16="http://schemas.microsoft.com/office/drawing/2014/main" id="{CC215128-109B-CC43-B31D-8371E82C1F03}"/>
              </a:ext>
            </a:extLst>
          </p:cNvPr>
          <p:cNvSpPr txBox="1"/>
          <p:nvPr/>
        </p:nvSpPr>
        <p:spPr>
          <a:xfrm>
            <a:off x="2277216" y="923437"/>
            <a:ext cx="8518679" cy="369332"/>
          </a:xfrm>
          <a:prstGeom prst="rect">
            <a:avLst/>
          </a:prstGeom>
          <a:noFill/>
        </p:spPr>
        <p:txBody>
          <a:bodyPr wrap="none" rtlCol="0">
            <a:spAutoFit/>
          </a:bodyPr>
          <a:lstStyle/>
          <a:p>
            <a:r>
              <a:rPr lang="en-US" dirty="0"/>
              <a:t>Simply replace ‘r’ with the type of program at the start of your code chunk:</a:t>
            </a:r>
          </a:p>
        </p:txBody>
      </p:sp>
      <p:pic>
        <p:nvPicPr>
          <p:cNvPr id="8" name="Picture 7">
            <a:extLst>
              <a:ext uri="{FF2B5EF4-FFF2-40B4-BE49-F238E27FC236}">
                <a16:creationId xmlns:a16="http://schemas.microsoft.com/office/drawing/2014/main" id="{17BEB760-CD94-9E41-8CF0-6818C194792F}"/>
              </a:ext>
            </a:extLst>
          </p:cNvPr>
          <p:cNvPicPr>
            <a:picLocks noChangeAspect="1"/>
          </p:cNvPicPr>
          <p:nvPr/>
        </p:nvPicPr>
        <p:blipFill>
          <a:blip r:embed="rId2"/>
          <a:stretch>
            <a:fillRect/>
          </a:stretch>
        </p:blipFill>
        <p:spPr>
          <a:xfrm>
            <a:off x="3467101" y="3657600"/>
            <a:ext cx="6302295" cy="3183467"/>
          </a:xfrm>
          <a:prstGeom prst="rect">
            <a:avLst/>
          </a:prstGeom>
        </p:spPr>
      </p:pic>
    </p:spTree>
    <p:extLst>
      <p:ext uri="{BB962C8B-B14F-4D97-AF65-F5344CB8AC3E}">
        <p14:creationId xmlns:p14="http://schemas.microsoft.com/office/powerpoint/2010/main" val="9623804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A37A5-BAC6-104F-8798-0BAFE1A5D3D5}"/>
              </a:ext>
            </a:extLst>
          </p:cNvPr>
          <p:cNvSpPr>
            <a:spLocks noGrp="1"/>
          </p:cNvSpPr>
          <p:nvPr>
            <p:ph type="title"/>
          </p:nvPr>
        </p:nvSpPr>
        <p:spPr>
          <a:xfrm>
            <a:off x="2152658" y="370110"/>
            <a:ext cx="9599076" cy="1280890"/>
          </a:xfrm>
        </p:spPr>
        <p:txBody>
          <a:bodyPr>
            <a:normAutofit/>
          </a:bodyPr>
          <a:lstStyle/>
          <a:p>
            <a:r>
              <a:rPr lang="en-US" sz="3200" b="1" dirty="0"/>
              <a:t>Passing R and Python Variables Back-and-Forth</a:t>
            </a:r>
          </a:p>
        </p:txBody>
      </p:sp>
      <p:sp>
        <p:nvSpPr>
          <p:cNvPr id="3" name="TextBox 2">
            <a:extLst>
              <a:ext uri="{FF2B5EF4-FFF2-40B4-BE49-F238E27FC236}">
                <a16:creationId xmlns:a16="http://schemas.microsoft.com/office/drawing/2014/main" id="{B05DB0AF-8F03-FD47-BFA0-49959C889637}"/>
              </a:ext>
            </a:extLst>
          </p:cNvPr>
          <p:cNvSpPr txBox="1"/>
          <p:nvPr/>
        </p:nvSpPr>
        <p:spPr>
          <a:xfrm>
            <a:off x="2845142" y="1058805"/>
            <a:ext cx="8149988" cy="646331"/>
          </a:xfrm>
          <a:prstGeom prst="rect">
            <a:avLst/>
          </a:prstGeom>
          <a:noFill/>
        </p:spPr>
        <p:txBody>
          <a:bodyPr wrap="none" rtlCol="0">
            <a:spAutoFit/>
          </a:bodyPr>
          <a:lstStyle/>
          <a:p>
            <a:r>
              <a:rPr lang="en-US" dirty="0"/>
              <a:t>R’s </a:t>
            </a:r>
            <a:r>
              <a:rPr lang="en-US" b="1" i="1" dirty="0"/>
              <a:t>reticulate</a:t>
            </a:r>
            <a:r>
              <a:rPr lang="en-US" dirty="0"/>
              <a:t> package allows python environments to persist just like R’s</a:t>
            </a:r>
          </a:p>
          <a:p>
            <a:r>
              <a:rPr lang="en-US" i="1" dirty="0">
                <a:solidFill>
                  <a:srgbClr val="FF0000"/>
                </a:solidFill>
              </a:rPr>
              <a:t>Make sure </a:t>
            </a:r>
            <a:r>
              <a:rPr lang="en-US" b="1" i="1" dirty="0">
                <a:solidFill>
                  <a:srgbClr val="FF0000"/>
                </a:solidFill>
              </a:rPr>
              <a:t>library(reticulate) </a:t>
            </a:r>
            <a:r>
              <a:rPr lang="en-US" i="1" dirty="0">
                <a:solidFill>
                  <a:srgbClr val="FF0000"/>
                </a:solidFill>
              </a:rPr>
              <a:t>has been called before using R + Python! </a:t>
            </a:r>
          </a:p>
        </p:txBody>
      </p:sp>
      <p:sp>
        <p:nvSpPr>
          <p:cNvPr id="4" name="TextBox 3">
            <a:extLst>
              <a:ext uri="{FF2B5EF4-FFF2-40B4-BE49-F238E27FC236}">
                <a16:creationId xmlns:a16="http://schemas.microsoft.com/office/drawing/2014/main" id="{EEEADAD1-54C5-A542-9626-CD83E2C278E1}"/>
              </a:ext>
            </a:extLst>
          </p:cNvPr>
          <p:cNvSpPr txBox="1"/>
          <p:nvPr/>
        </p:nvSpPr>
        <p:spPr>
          <a:xfrm>
            <a:off x="2609859" y="2173096"/>
            <a:ext cx="3266008" cy="3970318"/>
          </a:xfrm>
          <a:prstGeom prst="rect">
            <a:avLst/>
          </a:prstGeom>
          <a:solidFill>
            <a:schemeClr val="bg1"/>
          </a:solidFill>
        </p:spPr>
        <p:txBody>
          <a:bodyPr wrap="square" rtlCol="0">
            <a:spAutoFit/>
          </a:bodyPr>
          <a:lstStyle/>
          <a:p>
            <a:r>
              <a:rPr lang="en-US" dirty="0"/>
              <a:t>```</a:t>
            </a:r>
          </a:p>
          <a:p>
            <a:r>
              <a:rPr lang="en-US" dirty="0"/>
              <a:t>{r, my-r-chunk}</a:t>
            </a:r>
          </a:p>
          <a:p>
            <a:endParaRPr lang="en-US" dirty="0"/>
          </a:p>
          <a:p>
            <a:r>
              <a:rPr lang="en-US" dirty="0" err="1"/>
              <a:t>var_r</a:t>
            </a:r>
            <a:r>
              <a:rPr lang="en-US" dirty="0"/>
              <a:t> &lt;- “This is from R!”</a:t>
            </a:r>
          </a:p>
          <a:p>
            <a:endParaRPr lang="en-US" dirty="0"/>
          </a:p>
          <a:p>
            <a:r>
              <a:rPr lang="en-US" dirty="0"/>
              <a:t>```</a:t>
            </a:r>
          </a:p>
          <a:p>
            <a:endParaRPr lang="en-US" dirty="0"/>
          </a:p>
          <a:p>
            <a:r>
              <a:rPr lang="en-US" dirty="0"/>
              <a:t># Now passing to Python!</a:t>
            </a:r>
          </a:p>
          <a:p>
            <a:endParaRPr lang="en-US" dirty="0"/>
          </a:p>
          <a:p>
            <a:r>
              <a:rPr lang="en-US" dirty="0"/>
              <a:t>```</a:t>
            </a:r>
          </a:p>
          <a:p>
            <a:r>
              <a:rPr lang="en-US" dirty="0"/>
              <a:t>{python, my-</a:t>
            </a:r>
            <a:r>
              <a:rPr lang="en-US" dirty="0" err="1"/>
              <a:t>py</a:t>
            </a:r>
            <a:r>
              <a:rPr lang="en-US" dirty="0"/>
              <a:t>-chunk}</a:t>
            </a:r>
          </a:p>
          <a:p>
            <a:r>
              <a:rPr lang="en-US" dirty="0" err="1"/>
              <a:t>get_r</a:t>
            </a:r>
            <a:r>
              <a:rPr lang="en-US" dirty="0"/>
              <a:t> = </a:t>
            </a:r>
            <a:r>
              <a:rPr lang="en-US" b="1" dirty="0" err="1">
                <a:solidFill>
                  <a:srgbClr val="C00000"/>
                </a:solidFill>
              </a:rPr>
              <a:t>r.</a:t>
            </a:r>
            <a:r>
              <a:rPr lang="en-US" dirty="0" err="1"/>
              <a:t>var_r</a:t>
            </a:r>
            <a:endParaRPr lang="en-US" dirty="0"/>
          </a:p>
          <a:p>
            <a:endParaRPr lang="en-US" dirty="0"/>
          </a:p>
          <a:p>
            <a:r>
              <a:rPr lang="en-US" dirty="0"/>
              <a:t>```</a:t>
            </a:r>
          </a:p>
        </p:txBody>
      </p:sp>
      <p:sp>
        <p:nvSpPr>
          <p:cNvPr id="5" name="TextBox 4">
            <a:extLst>
              <a:ext uri="{FF2B5EF4-FFF2-40B4-BE49-F238E27FC236}">
                <a16:creationId xmlns:a16="http://schemas.microsoft.com/office/drawing/2014/main" id="{9AB40C87-CAF3-8A49-B1F4-523FFE579890}"/>
              </a:ext>
            </a:extLst>
          </p:cNvPr>
          <p:cNvSpPr txBox="1"/>
          <p:nvPr/>
        </p:nvSpPr>
        <p:spPr>
          <a:xfrm>
            <a:off x="2152658" y="1748767"/>
            <a:ext cx="9599076" cy="923330"/>
          </a:xfrm>
          <a:prstGeom prst="rect">
            <a:avLst/>
          </a:prstGeom>
          <a:noFill/>
        </p:spPr>
        <p:txBody>
          <a:bodyPr wrap="square" rtlCol="0">
            <a:spAutoFit/>
          </a:bodyPr>
          <a:lstStyle/>
          <a:p>
            <a:r>
              <a:rPr lang="en-US" dirty="0"/>
              <a:t>Pass an R Variable to Python:                               Pass a Python Variable to R:</a:t>
            </a:r>
          </a:p>
          <a:p>
            <a:endParaRPr lang="en-US" dirty="0"/>
          </a:p>
          <a:p>
            <a:endParaRPr lang="en-US" dirty="0"/>
          </a:p>
        </p:txBody>
      </p:sp>
      <p:sp>
        <p:nvSpPr>
          <p:cNvPr id="6" name="TextBox 5">
            <a:extLst>
              <a:ext uri="{FF2B5EF4-FFF2-40B4-BE49-F238E27FC236}">
                <a16:creationId xmlns:a16="http://schemas.microsoft.com/office/drawing/2014/main" id="{2B17D76A-C73B-A240-9753-2C8DB2B76E5B}"/>
              </a:ext>
            </a:extLst>
          </p:cNvPr>
          <p:cNvSpPr txBox="1"/>
          <p:nvPr/>
        </p:nvSpPr>
        <p:spPr>
          <a:xfrm>
            <a:off x="7689862" y="2173096"/>
            <a:ext cx="3553874" cy="3970318"/>
          </a:xfrm>
          <a:prstGeom prst="rect">
            <a:avLst/>
          </a:prstGeom>
          <a:solidFill>
            <a:schemeClr val="bg1"/>
          </a:solidFill>
        </p:spPr>
        <p:txBody>
          <a:bodyPr wrap="square" rtlCol="0">
            <a:spAutoFit/>
          </a:bodyPr>
          <a:lstStyle/>
          <a:p>
            <a:r>
              <a:rPr lang="en-US" dirty="0"/>
              <a:t>```</a:t>
            </a:r>
          </a:p>
          <a:p>
            <a:r>
              <a:rPr lang="en-US" dirty="0"/>
              <a:t>{python, my-</a:t>
            </a:r>
            <a:r>
              <a:rPr lang="en-US" dirty="0" err="1"/>
              <a:t>py</a:t>
            </a:r>
            <a:r>
              <a:rPr lang="en-US" dirty="0"/>
              <a:t>-chunk}</a:t>
            </a:r>
          </a:p>
          <a:p>
            <a:endParaRPr lang="en-US" dirty="0"/>
          </a:p>
          <a:p>
            <a:r>
              <a:rPr lang="en-US" dirty="0" err="1"/>
              <a:t>var_py</a:t>
            </a:r>
            <a:r>
              <a:rPr lang="en-US" dirty="0"/>
              <a:t> = “This is from Python!”</a:t>
            </a:r>
          </a:p>
          <a:p>
            <a:endParaRPr lang="en-US" dirty="0"/>
          </a:p>
          <a:p>
            <a:r>
              <a:rPr lang="en-US" dirty="0"/>
              <a:t>```</a:t>
            </a:r>
          </a:p>
          <a:p>
            <a:endParaRPr lang="en-US" dirty="0"/>
          </a:p>
          <a:p>
            <a:r>
              <a:rPr lang="en-US" dirty="0"/>
              <a:t># Now passing to R!</a:t>
            </a:r>
          </a:p>
          <a:p>
            <a:endParaRPr lang="en-US" dirty="0"/>
          </a:p>
          <a:p>
            <a:r>
              <a:rPr lang="en-US" dirty="0"/>
              <a:t>```</a:t>
            </a:r>
          </a:p>
          <a:p>
            <a:r>
              <a:rPr lang="en-US" dirty="0"/>
              <a:t>{r, my-r-chunk}</a:t>
            </a:r>
          </a:p>
          <a:p>
            <a:r>
              <a:rPr lang="en-US" dirty="0" err="1"/>
              <a:t>get_py</a:t>
            </a:r>
            <a:r>
              <a:rPr lang="en-US" dirty="0"/>
              <a:t> &lt;- </a:t>
            </a:r>
            <a:r>
              <a:rPr lang="en-US" b="1" dirty="0" err="1">
                <a:solidFill>
                  <a:srgbClr val="C00000"/>
                </a:solidFill>
              </a:rPr>
              <a:t>py$</a:t>
            </a:r>
            <a:r>
              <a:rPr lang="en-US" dirty="0" err="1"/>
              <a:t>var_py</a:t>
            </a:r>
            <a:endParaRPr lang="en-US" dirty="0"/>
          </a:p>
          <a:p>
            <a:endParaRPr lang="en-US" dirty="0"/>
          </a:p>
          <a:p>
            <a:r>
              <a:rPr lang="en-US" dirty="0"/>
              <a:t>```</a:t>
            </a:r>
          </a:p>
        </p:txBody>
      </p:sp>
      <p:sp>
        <p:nvSpPr>
          <p:cNvPr id="7" name="TextBox 6">
            <a:extLst>
              <a:ext uri="{FF2B5EF4-FFF2-40B4-BE49-F238E27FC236}">
                <a16:creationId xmlns:a16="http://schemas.microsoft.com/office/drawing/2014/main" id="{A96639EA-31FD-364E-BFBF-F6CC6AD48613}"/>
              </a:ext>
            </a:extLst>
          </p:cNvPr>
          <p:cNvSpPr txBox="1"/>
          <p:nvPr/>
        </p:nvSpPr>
        <p:spPr>
          <a:xfrm>
            <a:off x="2244156" y="6383077"/>
            <a:ext cx="8999580" cy="369332"/>
          </a:xfrm>
          <a:prstGeom prst="rect">
            <a:avLst/>
          </a:prstGeom>
          <a:noFill/>
        </p:spPr>
        <p:txBody>
          <a:bodyPr wrap="none" rtlCol="0">
            <a:spAutoFit/>
          </a:bodyPr>
          <a:lstStyle/>
          <a:p>
            <a:r>
              <a:rPr lang="en-US" dirty="0"/>
              <a:t>User the ‘</a:t>
            </a:r>
            <a:r>
              <a:rPr lang="en-US" b="1" dirty="0" err="1"/>
              <a:t>r.</a:t>
            </a:r>
            <a:r>
              <a:rPr lang="en-US" i="1" dirty="0" err="1"/>
              <a:t>xyz</a:t>
            </a:r>
            <a:r>
              <a:rPr lang="en-US" dirty="0"/>
              <a:t>’ and ‘</a:t>
            </a:r>
            <a:r>
              <a:rPr lang="en-US" b="1" dirty="0" err="1"/>
              <a:t>py$</a:t>
            </a:r>
            <a:r>
              <a:rPr lang="en-US" i="1" dirty="0" err="1"/>
              <a:t>xyz</a:t>
            </a:r>
            <a:r>
              <a:rPr lang="en-US" dirty="0"/>
              <a:t>’ syntax to access variables from the other language</a:t>
            </a:r>
          </a:p>
        </p:txBody>
      </p:sp>
      <p:cxnSp>
        <p:nvCxnSpPr>
          <p:cNvPr id="10" name="Straight Connector 9">
            <a:extLst>
              <a:ext uri="{FF2B5EF4-FFF2-40B4-BE49-F238E27FC236}">
                <a16:creationId xmlns:a16="http://schemas.microsoft.com/office/drawing/2014/main" id="{ADEE0287-667E-844D-8175-00F75DF7AD2D}"/>
              </a:ext>
            </a:extLst>
          </p:cNvPr>
          <p:cNvCxnSpPr/>
          <p:nvPr/>
        </p:nvCxnSpPr>
        <p:spPr>
          <a:xfrm>
            <a:off x="6807200" y="1824967"/>
            <a:ext cx="0" cy="43946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3486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C1964-9E22-0641-84D8-FB0944A343E3}"/>
              </a:ext>
            </a:extLst>
          </p:cNvPr>
          <p:cNvSpPr>
            <a:spLocks noGrp="1"/>
          </p:cNvSpPr>
          <p:nvPr>
            <p:ph type="title"/>
          </p:nvPr>
        </p:nvSpPr>
        <p:spPr>
          <a:xfrm>
            <a:off x="2474390" y="2605310"/>
            <a:ext cx="8911687" cy="1280890"/>
          </a:xfrm>
        </p:spPr>
        <p:txBody>
          <a:bodyPr/>
          <a:lstStyle/>
          <a:p>
            <a:pPr algn="ctr"/>
            <a:r>
              <a:rPr lang="en-US" b="1" i="1" dirty="0"/>
              <a:t>Making Advanced Plots</a:t>
            </a:r>
          </a:p>
        </p:txBody>
      </p:sp>
    </p:spTree>
    <p:extLst>
      <p:ext uri="{BB962C8B-B14F-4D97-AF65-F5344CB8AC3E}">
        <p14:creationId xmlns:p14="http://schemas.microsoft.com/office/powerpoint/2010/main" val="451580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FD97-F0FD-794D-A204-4F3CEBF825E5}"/>
              </a:ext>
            </a:extLst>
          </p:cNvPr>
          <p:cNvSpPr>
            <a:spLocks noGrp="1"/>
          </p:cNvSpPr>
          <p:nvPr>
            <p:ph type="title"/>
          </p:nvPr>
        </p:nvSpPr>
        <p:spPr>
          <a:xfrm>
            <a:off x="2592924" y="517783"/>
            <a:ext cx="8911687" cy="1280890"/>
          </a:xfrm>
        </p:spPr>
        <p:txBody>
          <a:bodyPr/>
          <a:lstStyle/>
          <a:p>
            <a:r>
              <a:rPr lang="en-US" b="1" dirty="0"/>
              <a:t>Basic Text</a:t>
            </a:r>
          </a:p>
        </p:txBody>
      </p:sp>
      <p:sp>
        <p:nvSpPr>
          <p:cNvPr id="4" name="TextBox 3">
            <a:extLst>
              <a:ext uri="{FF2B5EF4-FFF2-40B4-BE49-F238E27FC236}">
                <a16:creationId xmlns:a16="http://schemas.microsoft.com/office/drawing/2014/main" id="{54D15454-A507-9445-95CB-C8CC5CFAABB8}"/>
              </a:ext>
            </a:extLst>
          </p:cNvPr>
          <p:cNvSpPr txBox="1"/>
          <p:nvPr/>
        </p:nvSpPr>
        <p:spPr>
          <a:xfrm>
            <a:off x="2401538" y="1581834"/>
            <a:ext cx="36576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latin typeface="Andale Mono" panose="020B0509000000000004" pitchFamily="49" charset="0"/>
              </a:rPr>
              <a:t>Try making some text in *italics* and **bold** fonts!</a:t>
            </a:r>
          </a:p>
        </p:txBody>
      </p:sp>
      <p:sp>
        <p:nvSpPr>
          <p:cNvPr id="5" name="TextBox 4">
            <a:extLst>
              <a:ext uri="{FF2B5EF4-FFF2-40B4-BE49-F238E27FC236}">
                <a16:creationId xmlns:a16="http://schemas.microsoft.com/office/drawing/2014/main" id="{D89ADE56-91C2-3847-AD3C-2B6CE63F8492}"/>
              </a:ext>
            </a:extLst>
          </p:cNvPr>
          <p:cNvSpPr txBox="1"/>
          <p:nvPr/>
        </p:nvSpPr>
        <p:spPr>
          <a:xfrm>
            <a:off x="2401538" y="2291959"/>
            <a:ext cx="3657600"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latin typeface="Andale Mono" panose="020B0509000000000004" pitchFamily="49" charset="0"/>
              </a:rPr>
              <a:t>Try making a numbered list:</a:t>
            </a:r>
          </a:p>
          <a:p>
            <a:pPr marL="342900" indent="-342900">
              <a:buAutoNum type="arabicPeriod"/>
            </a:pPr>
            <a:r>
              <a:rPr lang="en-US" sz="1400" dirty="0">
                <a:latin typeface="Andale Mono" panose="020B0509000000000004" pitchFamily="49" charset="0"/>
              </a:rPr>
              <a:t>First _Item_ also in italics!</a:t>
            </a:r>
          </a:p>
          <a:p>
            <a:pPr marL="342900" indent="-342900">
              <a:buAutoNum type="arabicPeriod"/>
            </a:pPr>
            <a:r>
              <a:rPr lang="en-US" sz="1400" dirty="0">
                <a:latin typeface="Andale Mono" panose="020B0509000000000004" pitchFamily="49" charset="0"/>
              </a:rPr>
              <a:t>Second Item</a:t>
            </a:r>
          </a:p>
          <a:p>
            <a:endParaRPr lang="en-US" sz="1400" dirty="0">
              <a:latin typeface="Andale Mono" panose="020B0509000000000004" pitchFamily="49" charset="0"/>
            </a:endParaRPr>
          </a:p>
          <a:p>
            <a:r>
              <a:rPr lang="en-US" sz="1400" dirty="0">
                <a:latin typeface="Andale Mono" panose="020B0509000000000004" pitchFamily="49" charset="0"/>
              </a:rPr>
              <a:t>Now an unnumbered list:</a:t>
            </a:r>
          </a:p>
          <a:p>
            <a:r>
              <a:rPr lang="en-US" sz="1400" dirty="0">
                <a:latin typeface="Andale Mono" panose="020B0509000000000004" pitchFamily="49" charset="0"/>
              </a:rPr>
              <a:t>* Item with bullet point</a:t>
            </a:r>
          </a:p>
          <a:p>
            <a:r>
              <a:rPr lang="en-US" sz="1400" dirty="0">
                <a:latin typeface="Andale Mono" panose="020B0509000000000004" pitchFamily="49" charset="0"/>
              </a:rPr>
              <a:t>- Item with dash</a:t>
            </a:r>
          </a:p>
          <a:p>
            <a:r>
              <a:rPr lang="en-US" sz="1400" dirty="0">
                <a:latin typeface="Andale Mono" panose="020B0509000000000004" pitchFamily="49" charset="0"/>
              </a:rPr>
              <a:t>  - Subitem with 2 spaces </a:t>
            </a:r>
            <a:br>
              <a:rPr lang="en-US" sz="1400" dirty="0">
                <a:latin typeface="Andale Mono" panose="020B0509000000000004" pitchFamily="49" charset="0"/>
              </a:rPr>
            </a:br>
            <a:r>
              <a:rPr lang="en-US" sz="1400" dirty="0">
                <a:latin typeface="Andale Mono" panose="020B0509000000000004" pitchFamily="49" charset="0"/>
              </a:rPr>
              <a:t>    before the dash</a:t>
            </a:r>
          </a:p>
        </p:txBody>
      </p:sp>
      <p:sp>
        <p:nvSpPr>
          <p:cNvPr id="6" name="TextBox 5">
            <a:extLst>
              <a:ext uri="{FF2B5EF4-FFF2-40B4-BE49-F238E27FC236}">
                <a16:creationId xmlns:a16="http://schemas.microsoft.com/office/drawing/2014/main" id="{9A764940-0D21-6F40-8B9F-FBF06F8DB1CC}"/>
              </a:ext>
            </a:extLst>
          </p:cNvPr>
          <p:cNvSpPr txBox="1"/>
          <p:nvPr/>
        </p:nvSpPr>
        <p:spPr>
          <a:xfrm>
            <a:off x="2401538" y="4508253"/>
            <a:ext cx="36576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latin typeface="Andale Mono" panose="020B0509000000000004" pitchFamily="49" charset="0"/>
              </a:rPr>
              <a:t>Try making a hyperlink:</a:t>
            </a:r>
          </a:p>
          <a:p>
            <a:r>
              <a:rPr lang="en-US" sz="1400" dirty="0">
                <a:latin typeface="Andale Mono" panose="020B0509000000000004" pitchFamily="49" charset="0"/>
              </a:rPr>
              <a:t>[google](https://</a:t>
            </a:r>
            <a:r>
              <a:rPr lang="en-US" sz="1400" dirty="0" err="1">
                <a:latin typeface="Andale Mono" panose="020B0509000000000004" pitchFamily="49" charset="0"/>
              </a:rPr>
              <a:t>www.google</a:t>
            </a:r>
            <a:r>
              <a:rPr lang="en-US" sz="1400" err="1">
                <a:latin typeface="Andale Mono" panose="020B0509000000000004" pitchFamily="49" charset="0"/>
              </a:rPr>
              <a:t>.</a:t>
            </a:r>
            <a:r>
              <a:rPr lang="en-US" sz="1400">
                <a:latin typeface="Andale Mono" panose="020B0509000000000004" pitchFamily="49" charset="0"/>
              </a:rPr>
              <a:t>com)</a:t>
            </a:r>
            <a:endParaRPr lang="en-US" sz="1400" dirty="0">
              <a:latin typeface="Andale Mono" panose="020B0509000000000004" pitchFamily="49" charset="0"/>
            </a:endParaRPr>
          </a:p>
        </p:txBody>
      </p:sp>
      <p:sp>
        <p:nvSpPr>
          <p:cNvPr id="7" name="TextBox 6">
            <a:extLst>
              <a:ext uri="{FF2B5EF4-FFF2-40B4-BE49-F238E27FC236}">
                <a16:creationId xmlns:a16="http://schemas.microsoft.com/office/drawing/2014/main" id="{569F201B-78D4-3342-992B-DD4D1779EB69}"/>
              </a:ext>
            </a:extLst>
          </p:cNvPr>
          <p:cNvSpPr txBox="1"/>
          <p:nvPr/>
        </p:nvSpPr>
        <p:spPr>
          <a:xfrm>
            <a:off x="3613823" y="1274721"/>
            <a:ext cx="6511719" cy="369332"/>
          </a:xfrm>
          <a:prstGeom prst="rect">
            <a:avLst/>
          </a:prstGeom>
          <a:noFill/>
        </p:spPr>
        <p:txBody>
          <a:bodyPr wrap="none" rtlCol="0">
            <a:spAutoFit/>
          </a:bodyPr>
          <a:lstStyle/>
          <a:p>
            <a:r>
              <a:rPr lang="en-US" i="1" dirty="0"/>
              <a:t>Type this!                                           It should look like this!  </a:t>
            </a:r>
          </a:p>
        </p:txBody>
      </p:sp>
      <p:sp>
        <p:nvSpPr>
          <p:cNvPr id="8" name="TextBox 7">
            <a:extLst>
              <a:ext uri="{FF2B5EF4-FFF2-40B4-BE49-F238E27FC236}">
                <a16:creationId xmlns:a16="http://schemas.microsoft.com/office/drawing/2014/main" id="{2B5AE1E6-CC6C-8E41-A3D0-A565707A3E91}"/>
              </a:ext>
            </a:extLst>
          </p:cNvPr>
          <p:cNvSpPr txBox="1"/>
          <p:nvPr/>
        </p:nvSpPr>
        <p:spPr>
          <a:xfrm>
            <a:off x="6775064" y="1581834"/>
            <a:ext cx="36576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t>Try making some text in </a:t>
            </a:r>
            <a:r>
              <a:rPr lang="en-US" sz="1400" i="1" dirty="0"/>
              <a:t>italics</a:t>
            </a:r>
            <a:r>
              <a:rPr lang="en-US" sz="1400" dirty="0"/>
              <a:t> and </a:t>
            </a:r>
            <a:r>
              <a:rPr lang="en-US" sz="1400" b="1" dirty="0"/>
              <a:t>bold</a:t>
            </a:r>
            <a:r>
              <a:rPr lang="en-US" sz="1400" dirty="0"/>
              <a:t> fonts!</a:t>
            </a:r>
          </a:p>
        </p:txBody>
      </p:sp>
      <p:sp>
        <p:nvSpPr>
          <p:cNvPr id="9" name="TextBox 8">
            <a:extLst>
              <a:ext uri="{FF2B5EF4-FFF2-40B4-BE49-F238E27FC236}">
                <a16:creationId xmlns:a16="http://schemas.microsoft.com/office/drawing/2014/main" id="{74AF8A1B-A9A9-FF44-AEAE-F816813AF88F}"/>
              </a:ext>
            </a:extLst>
          </p:cNvPr>
          <p:cNvSpPr txBox="1"/>
          <p:nvPr/>
        </p:nvSpPr>
        <p:spPr>
          <a:xfrm>
            <a:off x="6775064" y="2291959"/>
            <a:ext cx="3657600"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t>Try making a numbered list:</a:t>
            </a:r>
          </a:p>
          <a:p>
            <a:pPr marL="342900" indent="-342900">
              <a:buAutoNum type="arabicPeriod"/>
            </a:pPr>
            <a:r>
              <a:rPr lang="en-US" sz="1400" dirty="0"/>
              <a:t>First </a:t>
            </a:r>
            <a:r>
              <a:rPr lang="en-US" sz="1400" i="1" dirty="0"/>
              <a:t>Item</a:t>
            </a:r>
            <a:r>
              <a:rPr lang="en-US" sz="1400" dirty="0"/>
              <a:t> also in italics!</a:t>
            </a:r>
          </a:p>
          <a:p>
            <a:pPr marL="342900" indent="-342900">
              <a:buAutoNum type="arabicPeriod"/>
            </a:pPr>
            <a:r>
              <a:rPr lang="en-US" sz="1400" dirty="0"/>
              <a:t>Second Item</a:t>
            </a:r>
          </a:p>
          <a:p>
            <a:endParaRPr lang="en-US" sz="1400" dirty="0"/>
          </a:p>
          <a:p>
            <a:r>
              <a:rPr lang="en-US" sz="1400" dirty="0"/>
              <a:t>Now an unnumbered list:</a:t>
            </a:r>
          </a:p>
          <a:p>
            <a:pPr marL="285750" indent="-285750">
              <a:buFont typeface="Arial" panose="020B0604020202020204" pitchFamily="34" charset="0"/>
              <a:buChar char="•"/>
            </a:pPr>
            <a:r>
              <a:rPr lang="en-US" sz="1400" dirty="0"/>
              <a:t>Item with bullet point</a:t>
            </a:r>
          </a:p>
          <a:p>
            <a:r>
              <a:rPr lang="en-US" sz="1400" dirty="0"/>
              <a:t>-    Item with dash</a:t>
            </a:r>
          </a:p>
          <a:p>
            <a:pPr marL="285750" indent="179388">
              <a:buFont typeface="Courier New" panose="02070309020205020404" pitchFamily="49" charset="0"/>
              <a:buChar char="o"/>
            </a:pPr>
            <a:r>
              <a:rPr lang="en-US" sz="1400" dirty="0"/>
              <a:t> Subitem with 2 spaces </a:t>
            </a:r>
            <a:br>
              <a:rPr lang="en-US" sz="1400" dirty="0"/>
            </a:br>
            <a:r>
              <a:rPr lang="en-US" sz="1400" dirty="0"/>
              <a:t>    before the dash</a:t>
            </a:r>
          </a:p>
        </p:txBody>
      </p:sp>
      <p:sp>
        <p:nvSpPr>
          <p:cNvPr id="10" name="TextBox 9">
            <a:extLst>
              <a:ext uri="{FF2B5EF4-FFF2-40B4-BE49-F238E27FC236}">
                <a16:creationId xmlns:a16="http://schemas.microsoft.com/office/drawing/2014/main" id="{05FF7D82-D147-EE42-B4D3-358F09A78270}"/>
              </a:ext>
            </a:extLst>
          </p:cNvPr>
          <p:cNvSpPr txBox="1"/>
          <p:nvPr/>
        </p:nvSpPr>
        <p:spPr>
          <a:xfrm>
            <a:off x="6775064" y="4527582"/>
            <a:ext cx="36576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t>Try making a hyperlink:</a:t>
            </a:r>
          </a:p>
          <a:p>
            <a:r>
              <a:rPr lang="en-US" sz="1400" u="sng" dirty="0">
                <a:solidFill>
                  <a:srgbClr val="0070C0"/>
                </a:solidFill>
              </a:rPr>
              <a:t>google</a:t>
            </a:r>
          </a:p>
        </p:txBody>
      </p:sp>
      <p:sp>
        <p:nvSpPr>
          <p:cNvPr id="11" name="Right Arrow 10">
            <a:extLst>
              <a:ext uri="{FF2B5EF4-FFF2-40B4-BE49-F238E27FC236}">
                <a16:creationId xmlns:a16="http://schemas.microsoft.com/office/drawing/2014/main" id="{46670391-72F3-964A-BA96-CDB15EFD0CF5}"/>
              </a:ext>
            </a:extLst>
          </p:cNvPr>
          <p:cNvSpPr/>
          <p:nvPr/>
        </p:nvSpPr>
        <p:spPr>
          <a:xfrm>
            <a:off x="6166884" y="1759269"/>
            <a:ext cx="520995" cy="168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extLst>
              <a:ext uri="{FF2B5EF4-FFF2-40B4-BE49-F238E27FC236}">
                <a16:creationId xmlns:a16="http://schemas.microsoft.com/office/drawing/2014/main" id="{6ECB712C-4FC6-FE46-AA28-2D82E3FBFFD8}"/>
              </a:ext>
            </a:extLst>
          </p:cNvPr>
          <p:cNvSpPr/>
          <p:nvPr/>
        </p:nvSpPr>
        <p:spPr>
          <a:xfrm>
            <a:off x="6166884" y="3220843"/>
            <a:ext cx="520995" cy="168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extLst>
              <a:ext uri="{FF2B5EF4-FFF2-40B4-BE49-F238E27FC236}">
                <a16:creationId xmlns:a16="http://schemas.microsoft.com/office/drawing/2014/main" id="{2BE1AFF6-9EA7-7749-8565-BD568B8CCE81}"/>
              </a:ext>
            </a:extLst>
          </p:cNvPr>
          <p:cNvSpPr/>
          <p:nvPr/>
        </p:nvSpPr>
        <p:spPr>
          <a:xfrm>
            <a:off x="6156603" y="4705017"/>
            <a:ext cx="520995" cy="168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669D62C-2BCC-8040-862D-B0229774C5B0}"/>
              </a:ext>
            </a:extLst>
          </p:cNvPr>
          <p:cNvSpPr txBox="1"/>
          <p:nvPr/>
        </p:nvSpPr>
        <p:spPr>
          <a:xfrm>
            <a:off x="2401538" y="5197113"/>
            <a:ext cx="3657600"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latin typeface="Andale Mono" panose="020B0509000000000004" pitchFamily="49" charset="0"/>
              </a:rPr>
              <a:t>Insert an image:</a:t>
            </a:r>
          </a:p>
          <a:p>
            <a:r>
              <a:rPr lang="en-US" sz="1400" dirty="0">
                <a:latin typeface="Andale Mono" panose="020B0509000000000004" pitchFamily="49" charset="0"/>
              </a:rPr>
              <a:t>![</a:t>
            </a:r>
            <a:r>
              <a:rPr lang="en-US" sz="1400" dirty="0" err="1">
                <a:latin typeface="Andale Mono" panose="020B0509000000000004" pitchFamily="49" charset="0"/>
              </a:rPr>
              <a:t>MyAltText</a:t>
            </a:r>
            <a:r>
              <a:rPr lang="en-US" sz="1400" dirty="0">
                <a:latin typeface="Andale Mono" panose="020B0509000000000004" pitchFamily="49" charset="0"/>
              </a:rPr>
              <a:t>](https://</a:t>
            </a:r>
            <a:r>
              <a:rPr lang="en-US" sz="1400" dirty="0" err="1">
                <a:latin typeface="Andale Mono" panose="020B0509000000000004" pitchFamily="49" charset="0"/>
              </a:rPr>
              <a:t>bookdown.org</a:t>
            </a:r>
            <a:r>
              <a:rPr lang="en-US" sz="1400" dirty="0">
                <a:latin typeface="Andale Mono" panose="020B0509000000000004" pitchFamily="49" charset="0"/>
              </a:rPr>
              <a:t>/</a:t>
            </a:r>
            <a:r>
              <a:rPr lang="en-US" sz="1400" dirty="0" err="1">
                <a:latin typeface="Andale Mono" panose="020B0509000000000004" pitchFamily="49" charset="0"/>
              </a:rPr>
              <a:t>yihui</a:t>
            </a:r>
            <a:r>
              <a:rPr lang="en-US" sz="1400" dirty="0">
                <a:latin typeface="Andale Mono" panose="020B0509000000000004" pitchFamily="49" charset="0"/>
              </a:rPr>
              <a:t>/</a:t>
            </a:r>
            <a:r>
              <a:rPr lang="en-US" sz="1400" dirty="0" err="1">
                <a:latin typeface="Andale Mono" panose="020B0509000000000004" pitchFamily="49" charset="0"/>
              </a:rPr>
              <a:t>rmarkdown</a:t>
            </a:r>
            <a:r>
              <a:rPr lang="en-US" sz="1400" dirty="0">
                <a:latin typeface="Andale Mono" panose="020B0509000000000004" pitchFamily="49" charset="0"/>
              </a:rPr>
              <a:t>/images/hex-</a:t>
            </a:r>
            <a:r>
              <a:rPr lang="en-US" sz="1400" dirty="0" err="1">
                <a:latin typeface="Andale Mono" panose="020B0509000000000004" pitchFamily="49" charset="0"/>
              </a:rPr>
              <a:t>rmarkdown.png</a:t>
            </a:r>
            <a:r>
              <a:rPr lang="en-US" sz="1400" dirty="0">
                <a:latin typeface="Andale Mono" panose="020B0509000000000004" pitchFamily="49" charset="0"/>
              </a:rPr>
              <a:t>)</a:t>
            </a:r>
          </a:p>
        </p:txBody>
      </p:sp>
      <p:sp>
        <p:nvSpPr>
          <p:cNvPr id="15" name="TextBox 14">
            <a:extLst>
              <a:ext uri="{FF2B5EF4-FFF2-40B4-BE49-F238E27FC236}">
                <a16:creationId xmlns:a16="http://schemas.microsoft.com/office/drawing/2014/main" id="{0C54BF50-3726-6D4A-BFC1-6FA7EABCCE43}"/>
              </a:ext>
            </a:extLst>
          </p:cNvPr>
          <p:cNvSpPr txBox="1"/>
          <p:nvPr/>
        </p:nvSpPr>
        <p:spPr>
          <a:xfrm>
            <a:off x="6775064" y="5216442"/>
            <a:ext cx="3657600"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t>Insert an image:</a:t>
            </a:r>
          </a:p>
          <a:p>
            <a:endParaRPr lang="en-US" sz="1400" u="sng" dirty="0">
              <a:solidFill>
                <a:srgbClr val="0070C0"/>
              </a:solidFill>
            </a:endParaRPr>
          </a:p>
          <a:p>
            <a:endParaRPr lang="en-US" sz="1400" u="sng" dirty="0">
              <a:solidFill>
                <a:srgbClr val="0070C0"/>
              </a:solidFill>
            </a:endParaRPr>
          </a:p>
          <a:p>
            <a:endParaRPr lang="en-US" sz="1400" u="sng" dirty="0">
              <a:solidFill>
                <a:srgbClr val="0070C0"/>
              </a:solidFill>
            </a:endParaRPr>
          </a:p>
        </p:txBody>
      </p:sp>
      <p:sp>
        <p:nvSpPr>
          <p:cNvPr id="16" name="Right Arrow 15">
            <a:extLst>
              <a:ext uri="{FF2B5EF4-FFF2-40B4-BE49-F238E27FC236}">
                <a16:creationId xmlns:a16="http://schemas.microsoft.com/office/drawing/2014/main" id="{A9370E12-BB5D-0C45-84E5-FC7D2CC2F4AA}"/>
              </a:ext>
            </a:extLst>
          </p:cNvPr>
          <p:cNvSpPr/>
          <p:nvPr/>
        </p:nvSpPr>
        <p:spPr>
          <a:xfrm>
            <a:off x="6153756" y="5589991"/>
            <a:ext cx="520995" cy="168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A61AFE-F9FA-FD4C-BFB3-9586E788C34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3" b="100000" l="418" r="100000"/>
                    </a14:imgEffect>
                  </a14:imgLayer>
                </a14:imgProps>
              </a:ext>
            </a:extLst>
          </a:blip>
          <a:stretch>
            <a:fillRect/>
          </a:stretch>
        </p:blipFill>
        <p:spPr>
          <a:xfrm>
            <a:off x="6869682" y="5507357"/>
            <a:ext cx="556457" cy="627321"/>
          </a:xfrm>
          <a:prstGeom prst="rect">
            <a:avLst/>
          </a:prstGeom>
        </p:spPr>
      </p:pic>
      <p:sp>
        <p:nvSpPr>
          <p:cNvPr id="18" name="TextBox 17">
            <a:extLst>
              <a:ext uri="{FF2B5EF4-FFF2-40B4-BE49-F238E27FC236}">
                <a16:creationId xmlns:a16="http://schemas.microsoft.com/office/drawing/2014/main" id="{145D5797-D714-D641-A2F5-C57D4C9C0C80}"/>
              </a:ext>
            </a:extLst>
          </p:cNvPr>
          <p:cNvSpPr txBox="1"/>
          <p:nvPr/>
        </p:nvSpPr>
        <p:spPr>
          <a:xfrm>
            <a:off x="3613823" y="6305666"/>
            <a:ext cx="4523995" cy="369332"/>
          </a:xfrm>
          <a:prstGeom prst="rect">
            <a:avLst/>
          </a:prstGeom>
          <a:noFill/>
        </p:spPr>
        <p:txBody>
          <a:bodyPr wrap="none" rtlCol="0">
            <a:spAutoFit/>
          </a:bodyPr>
          <a:lstStyle/>
          <a:p>
            <a:r>
              <a:rPr lang="en-US" i="1" dirty="0"/>
              <a:t>You can also insert basic HTML directly!</a:t>
            </a:r>
          </a:p>
        </p:txBody>
      </p:sp>
    </p:spTree>
    <p:extLst>
      <p:ext uri="{BB962C8B-B14F-4D97-AF65-F5344CB8AC3E}">
        <p14:creationId xmlns:p14="http://schemas.microsoft.com/office/powerpoint/2010/main" val="28767424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B056CE-E764-454F-BF53-CECFC4ADEA3C}"/>
              </a:ext>
            </a:extLst>
          </p:cNvPr>
          <p:cNvPicPr>
            <a:picLocks noChangeAspect="1"/>
          </p:cNvPicPr>
          <p:nvPr/>
        </p:nvPicPr>
        <p:blipFill>
          <a:blip r:embed="rId2"/>
          <a:stretch>
            <a:fillRect/>
          </a:stretch>
        </p:blipFill>
        <p:spPr>
          <a:xfrm>
            <a:off x="4294654" y="762001"/>
            <a:ext cx="7892872" cy="6096000"/>
          </a:xfrm>
          <a:prstGeom prst="rect">
            <a:avLst/>
          </a:prstGeom>
        </p:spPr>
      </p:pic>
      <p:sp>
        <p:nvSpPr>
          <p:cNvPr id="2" name="Title 1">
            <a:extLst>
              <a:ext uri="{FF2B5EF4-FFF2-40B4-BE49-F238E27FC236}">
                <a16:creationId xmlns:a16="http://schemas.microsoft.com/office/drawing/2014/main" id="{4FC8C3C8-E25D-2B43-BAD7-A362E6B4E903}"/>
              </a:ext>
            </a:extLst>
          </p:cNvPr>
          <p:cNvSpPr>
            <a:spLocks noGrp="1"/>
          </p:cNvSpPr>
          <p:nvPr>
            <p:ph type="title"/>
          </p:nvPr>
        </p:nvSpPr>
        <p:spPr>
          <a:xfrm>
            <a:off x="2184400" y="624110"/>
            <a:ext cx="9320211" cy="1280890"/>
          </a:xfrm>
        </p:spPr>
        <p:txBody>
          <a:bodyPr/>
          <a:lstStyle/>
          <a:p>
            <a:r>
              <a:rPr lang="en-US" b="1" dirty="0" err="1"/>
              <a:t>Plotly</a:t>
            </a:r>
            <a:endParaRPr lang="en-US" b="1" dirty="0"/>
          </a:p>
        </p:txBody>
      </p:sp>
      <p:sp>
        <p:nvSpPr>
          <p:cNvPr id="3" name="Rectangle 2">
            <a:extLst>
              <a:ext uri="{FF2B5EF4-FFF2-40B4-BE49-F238E27FC236}">
                <a16:creationId xmlns:a16="http://schemas.microsoft.com/office/drawing/2014/main" id="{5001CC05-088F-6742-B270-634AB0A1AF1D}"/>
              </a:ext>
            </a:extLst>
          </p:cNvPr>
          <p:cNvSpPr/>
          <p:nvPr/>
        </p:nvSpPr>
        <p:spPr>
          <a:xfrm>
            <a:off x="609600" y="1618733"/>
            <a:ext cx="3488267" cy="2862322"/>
          </a:xfrm>
          <a:prstGeom prst="rect">
            <a:avLst/>
          </a:prstGeom>
          <a:solidFill>
            <a:schemeClr val="bg1"/>
          </a:solidFill>
        </p:spPr>
        <p:txBody>
          <a:bodyPr wrap="square">
            <a:spAutoFit/>
          </a:bodyPr>
          <a:lstStyle/>
          <a:p>
            <a:r>
              <a:rPr lang="en-US" dirty="0"/>
              <a:t>Interactive plots and charts that can be hosted offline or on a public server (for the free version)</a:t>
            </a:r>
          </a:p>
          <a:p>
            <a:endParaRPr lang="en-US" dirty="0"/>
          </a:p>
          <a:p>
            <a:r>
              <a:rPr lang="en-US" dirty="0"/>
              <a:t>Can embed in R Markdown using data frames or matrices</a:t>
            </a:r>
          </a:p>
          <a:p>
            <a:endParaRPr lang="en-US" dirty="0"/>
          </a:p>
          <a:p>
            <a:r>
              <a:rPr lang="en-US" dirty="0"/>
              <a:t>Lots of options and info at:     </a:t>
            </a:r>
            <a:r>
              <a:rPr lang="en-US" dirty="0">
                <a:hlinkClick r:id="rId3"/>
              </a:rPr>
              <a:t>https://plot.ly/r/</a:t>
            </a:r>
            <a:endParaRPr lang="en-US" dirty="0"/>
          </a:p>
        </p:txBody>
      </p:sp>
      <p:sp>
        <p:nvSpPr>
          <p:cNvPr id="4" name="TextBox 3">
            <a:extLst>
              <a:ext uri="{FF2B5EF4-FFF2-40B4-BE49-F238E27FC236}">
                <a16:creationId xmlns:a16="http://schemas.microsoft.com/office/drawing/2014/main" id="{D2F3FB05-6F2B-0641-B415-97F384428A5F}"/>
              </a:ext>
            </a:extLst>
          </p:cNvPr>
          <p:cNvSpPr txBox="1"/>
          <p:nvPr/>
        </p:nvSpPr>
        <p:spPr>
          <a:xfrm>
            <a:off x="386080" y="5039360"/>
            <a:ext cx="3711787" cy="1477328"/>
          </a:xfrm>
          <a:prstGeom prst="rect">
            <a:avLst/>
          </a:prstGeom>
          <a:solidFill>
            <a:schemeClr val="bg1"/>
          </a:solidFill>
        </p:spPr>
        <p:txBody>
          <a:bodyPr wrap="square" rtlCol="0">
            <a:spAutoFit/>
          </a:bodyPr>
          <a:lstStyle/>
          <a:p>
            <a:r>
              <a:rPr lang="en-US" b="1" i="1" dirty="0"/>
              <a:t>Cool Tip! </a:t>
            </a:r>
            <a:r>
              <a:rPr lang="en-US" i="1" dirty="0"/>
              <a:t>Do you use ggplot2? Can convert it to </a:t>
            </a:r>
            <a:r>
              <a:rPr lang="en-US" i="1" dirty="0" err="1"/>
              <a:t>Plotly</a:t>
            </a:r>
            <a:r>
              <a:rPr lang="en-US" i="1" dirty="0"/>
              <a:t> using the “</a:t>
            </a:r>
            <a:r>
              <a:rPr lang="en-US" i="1" dirty="0" err="1"/>
              <a:t>ggplotly</a:t>
            </a:r>
            <a:r>
              <a:rPr lang="en-US" i="1" dirty="0"/>
              <a:t>” function:</a:t>
            </a:r>
          </a:p>
          <a:p>
            <a:endParaRPr lang="en-US" dirty="0"/>
          </a:p>
          <a:p>
            <a:r>
              <a:rPr lang="en-US" dirty="0" err="1">
                <a:latin typeface="Andale Mono" panose="020B0509000000000004" pitchFamily="49" charset="0"/>
              </a:rPr>
              <a:t>ggplotly</a:t>
            </a:r>
            <a:r>
              <a:rPr lang="en-US" dirty="0">
                <a:latin typeface="Andale Mono" panose="020B0509000000000004" pitchFamily="49" charset="0"/>
              </a:rPr>
              <a:t>(my_ggplot2_plot)</a:t>
            </a:r>
          </a:p>
        </p:txBody>
      </p:sp>
    </p:spTree>
    <p:extLst>
      <p:ext uri="{BB962C8B-B14F-4D97-AF65-F5344CB8AC3E}">
        <p14:creationId xmlns:p14="http://schemas.microsoft.com/office/powerpoint/2010/main" val="525132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6383A-C3C8-1149-994E-914644465F9C}"/>
              </a:ext>
            </a:extLst>
          </p:cNvPr>
          <p:cNvSpPr>
            <a:spLocks noGrp="1"/>
          </p:cNvSpPr>
          <p:nvPr>
            <p:ph type="title"/>
          </p:nvPr>
        </p:nvSpPr>
        <p:spPr/>
        <p:txBody>
          <a:bodyPr/>
          <a:lstStyle/>
          <a:p>
            <a:r>
              <a:rPr lang="en-US" b="1" dirty="0" err="1"/>
              <a:t>Plotly</a:t>
            </a:r>
            <a:r>
              <a:rPr lang="en-US" b="1" dirty="0"/>
              <a:t> 2D Example with Iris Data</a:t>
            </a:r>
          </a:p>
        </p:txBody>
      </p:sp>
      <p:pic>
        <p:nvPicPr>
          <p:cNvPr id="4" name="Picture 3">
            <a:extLst>
              <a:ext uri="{FF2B5EF4-FFF2-40B4-BE49-F238E27FC236}">
                <a16:creationId xmlns:a16="http://schemas.microsoft.com/office/drawing/2014/main" id="{79FC2310-F33F-8649-8795-0565E5E9952F}"/>
              </a:ext>
            </a:extLst>
          </p:cNvPr>
          <p:cNvPicPr>
            <a:picLocks noChangeAspect="1"/>
          </p:cNvPicPr>
          <p:nvPr/>
        </p:nvPicPr>
        <p:blipFill>
          <a:blip r:embed="rId2"/>
          <a:stretch>
            <a:fillRect/>
          </a:stretch>
        </p:blipFill>
        <p:spPr>
          <a:xfrm>
            <a:off x="5342466" y="1492249"/>
            <a:ext cx="6460067" cy="5132875"/>
          </a:xfrm>
          <a:prstGeom prst="rect">
            <a:avLst/>
          </a:prstGeom>
        </p:spPr>
      </p:pic>
      <p:sp>
        <p:nvSpPr>
          <p:cNvPr id="5" name="TextBox 4">
            <a:extLst>
              <a:ext uri="{FF2B5EF4-FFF2-40B4-BE49-F238E27FC236}">
                <a16:creationId xmlns:a16="http://schemas.microsoft.com/office/drawing/2014/main" id="{E698237C-9E94-7B4D-B919-ACAE38A812D5}"/>
              </a:ext>
            </a:extLst>
          </p:cNvPr>
          <p:cNvSpPr txBox="1"/>
          <p:nvPr/>
        </p:nvSpPr>
        <p:spPr>
          <a:xfrm>
            <a:off x="304800" y="1492249"/>
            <a:ext cx="4739744" cy="4801314"/>
          </a:xfrm>
          <a:prstGeom prst="rect">
            <a:avLst/>
          </a:prstGeom>
          <a:solidFill>
            <a:schemeClr val="bg1"/>
          </a:solidFill>
        </p:spPr>
        <p:txBody>
          <a:bodyPr wrap="square" rtlCol="0">
            <a:spAutoFit/>
          </a:bodyPr>
          <a:lstStyle/>
          <a:p>
            <a:r>
              <a:rPr lang="en-US" dirty="0"/>
              <a:t>Download the ‘</a:t>
            </a:r>
            <a:r>
              <a:rPr lang="en-US" b="1" i="1" dirty="0" err="1"/>
              <a:t>Iris_PCA_Example.Rmd</a:t>
            </a:r>
            <a:r>
              <a:rPr lang="en-US" i="1" dirty="0"/>
              <a:t>’</a:t>
            </a:r>
            <a:r>
              <a:rPr lang="en-US" b="1" i="1" dirty="0"/>
              <a:t> </a:t>
            </a:r>
            <a:r>
              <a:rPr lang="en-US" dirty="0"/>
              <a:t>file from the course website</a:t>
            </a:r>
          </a:p>
          <a:p>
            <a:endParaRPr lang="en-US" dirty="0"/>
          </a:p>
          <a:p>
            <a:r>
              <a:rPr lang="en-US" dirty="0"/>
              <a:t>After we step through the document, try rendering the HTML output and interact with the plot (hover over a point)</a:t>
            </a:r>
          </a:p>
          <a:p>
            <a:endParaRPr lang="en-US" dirty="0"/>
          </a:p>
          <a:p>
            <a:r>
              <a:rPr lang="en-US" dirty="0"/>
              <a:t>Try to change the plot style (colors, symbols, etc.)</a:t>
            </a:r>
          </a:p>
          <a:p>
            <a:endParaRPr lang="en-US" dirty="0"/>
          </a:p>
          <a:p>
            <a:r>
              <a:rPr lang="en-US" b="1" dirty="0"/>
              <a:t>CHALLENGE:</a:t>
            </a:r>
            <a:r>
              <a:rPr lang="en-US" dirty="0"/>
              <a:t> Try using the </a:t>
            </a:r>
            <a:r>
              <a:rPr lang="en-US" dirty="0" err="1"/>
              <a:t>Plotly</a:t>
            </a:r>
            <a:r>
              <a:rPr lang="en-US" dirty="0"/>
              <a:t> reference documentation to generate this plot as an interactive </a:t>
            </a:r>
            <a:r>
              <a:rPr lang="en-US" b="1" i="1" dirty="0"/>
              <a:t>3D plot</a:t>
            </a:r>
            <a:r>
              <a:rPr lang="en-US" dirty="0"/>
              <a:t>, the bottom of the example document gets you started with a new data frame.</a:t>
            </a:r>
          </a:p>
          <a:p>
            <a:endParaRPr lang="en-US" dirty="0"/>
          </a:p>
          <a:p>
            <a:r>
              <a:rPr lang="en-US" dirty="0"/>
              <a:t>Reference: </a:t>
            </a:r>
            <a:r>
              <a:rPr lang="en-US" dirty="0">
                <a:hlinkClick r:id="rId3"/>
              </a:rPr>
              <a:t>https://</a:t>
            </a:r>
            <a:r>
              <a:rPr lang="en-US" dirty="0" err="1">
                <a:hlinkClick r:id="rId3"/>
              </a:rPr>
              <a:t>plot.ly</a:t>
            </a:r>
            <a:r>
              <a:rPr lang="en-US" dirty="0">
                <a:hlinkClick r:id="rId3"/>
              </a:rPr>
              <a:t>/r/reference/</a:t>
            </a:r>
            <a:endParaRPr lang="en-US" dirty="0"/>
          </a:p>
        </p:txBody>
      </p:sp>
    </p:spTree>
    <p:extLst>
      <p:ext uri="{BB962C8B-B14F-4D97-AF65-F5344CB8AC3E}">
        <p14:creationId xmlns:p14="http://schemas.microsoft.com/office/powerpoint/2010/main" val="4246903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F30C9-ED64-C144-9367-77F63F8BA5C5}"/>
              </a:ext>
            </a:extLst>
          </p:cNvPr>
          <p:cNvSpPr>
            <a:spLocks noGrp="1"/>
          </p:cNvSpPr>
          <p:nvPr>
            <p:ph type="title"/>
          </p:nvPr>
        </p:nvSpPr>
        <p:spPr>
          <a:xfrm>
            <a:off x="789524" y="1445480"/>
            <a:ext cx="4107655" cy="599220"/>
          </a:xfrm>
        </p:spPr>
        <p:txBody>
          <a:bodyPr>
            <a:normAutofit fontScale="90000"/>
          </a:bodyPr>
          <a:lstStyle/>
          <a:p>
            <a:r>
              <a:rPr lang="en-US" b="1" dirty="0"/>
              <a:t>Interactive  Maps</a:t>
            </a:r>
          </a:p>
        </p:txBody>
      </p:sp>
      <p:pic>
        <p:nvPicPr>
          <p:cNvPr id="9" name="Picture 8">
            <a:extLst>
              <a:ext uri="{FF2B5EF4-FFF2-40B4-BE49-F238E27FC236}">
                <a16:creationId xmlns:a16="http://schemas.microsoft.com/office/drawing/2014/main" id="{62CE22CB-76F6-284F-9013-782F5A76E90C}"/>
              </a:ext>
            </a:extLst>
          </p:cNvPr>
          <p:cNvPicPr>
            <a:picLocks noChangeAspect="1"/>
          </p:cNvPicPr>
          <p:nvPr/>
        </p:nvPicPr>
        <p:blipFill>
          <a:blip r:embed="rId2"/>
          <a:stretch>
            <a:fillRect/>
          </a:stretch>
        </p:blipFill>
        <p:spPr>
          <a:xfrm>
            <a:off x="1194078" y="546800"/>
            <a:ext cx="2800350" cy="898680"/>
          </a:xfrm>
          <a:prstGeom prst="rect">
            <a:avLst/>
          </a:prstGeom>
        </p:spPr>
      </p:pic>
      <p:pic>
        <p:nvPicPr>
          <p:cNvPr id="11" name="Picture 10">
            <a:extLst>
              <a:ext uri="{FF2B5EF4-FFF2-40B4-BE49-F238E27FC236}">
                <a16:creationId xmlns:a16="http://schemas.microsoft.com/office/drawing/2014/main" id="{6F649F4B-15BB-CD4F-8EE8-9EC88165568B}"/>
              </a:ext>
            </a:extLst>
          </p:cNvPr>
          <p:cNvPicPr>
            <a:picLocks noChangeAspect="1"/>
          </p:cNvPicPr>
          <p:nvPr/>
        </p:nvPicPr>
        <p:blipFill>
          <a:blip r:embed="rId3"/>
          <a:stretch>
            <a:fillRect/>
          </a:stretch>
        </p:blipFill>
        <p:spPr>
          <a:xfrm>
            <a:off x="5240079" y="29905"/>
            <a:ext cx="6951921" cy="6828095"/>
          </a:xfrm>
          <a:prstGeom prst="rect">
            <a:avLst/>
          </a:prstGeom>
        </p:spPr>
      </p:pic>
      <p:sp>
        <p:nvSpPr>
          <p:cNvPr id="12" name="TextBox 11">
            <a:extLst>
              <a:ext uri="{FF2B5EF4-FFF2-40B4-BE49-F238E27FC236}">
                <a16:creationId xmlns:a16="http://schemas.microsoft.com/office/drawing/2014/main" id="{54997671-2E58-A843-B454-354BB5AAD1D8}"/>
              </a:ext>
            </a:extLst>
          </p:cNvPr>
          <p:cNvSpPr txBox="1"/>
          <p:nvPr/>
        </p:nvSpPr>
        <p:spPr>
          <a:xfrm>
            <a:off x="266700" y="2204716"/>
            <a:ext cx="4897179" cy="4524315"/>
          </a:xfrm>
          <a:prstGeom prst="rect">
            <a:avLst/>
          </a:prstGeom>
          <a:solidFill>
            <a:schemeClr val="bg1"/>
          </a:solidFill>
        </p:spPr>
        <p:txBody>
          <a:bodyPr wrap="square" rtlCol="0">
            <a:spAutoFit/>
          </a:bodyPr>
          <a:lstStyle/>
          <a:p>
            <a:r>
              <a:rPr lang="en-US" dirty="0"/>
              <a:t>The </a:t>
            </a:r>
            <a:r>
              <a:rPr lang="en-US" b="1" dirty="0"/>
              <a:t>leaflet </a:t>
            </a:r>
            <a:r>
              <a:rPr lang="en-US" dirty="0"/>
              <a:t>package allows you to embed Leaflet JavaScript-based interactive maps into your HTML documents</a:t>
            </a:r>
          </a:p>
          <a:p>
            <a:endParaRPr lang="en-US" dirty="0"/>
          </a:p>
          <a:p>
            <a:r>
              <a:rPr lang="en-US" dirty="0"/>
              <a:t>With basic longitude and latitude data you can easily plot points onto a map similar to Google Maps</a:t>
            </a:r>
          </a:p>
          <a:p>
            <a:endParaRPr lang="en-US" dirty="0"/>
          </a:p>
          <a:p>
            <a:r>
              <a:rPr lang="en-US" dirty="0"/>
              <a:t>Open up the ‘</a:t>
            </a:r>
            <a:r>
              <a:rPr lang="en-US" b="1" dirty="0" err="1"/>
              <a:t>Leaflet_Map_Example.Rmd</a:t>
            </a:r>
            <a:r>
              <a:rPr lang="en-US" dirty="0"/>
              <a:t>’ file. Compile it and play around with the map</a:t>
            </a:r>
          </a:p>
          <a:p>
            <a:endParaRPr lang="en-US" dirty="0"/>
          </a:p>
          <a:p>
            <a:r>
              <a:rPr lang="en-US" dirty="0"/>
              <a:t>Documentation for using Leaflet in R is available from R Studio: </a:t>
            </a:r>
            <a:r>
              <a:rPr lang="en-US" dirty="0">
                <a:hlinkClick r:id="rId4"/>
              </a:rPr>
              <a:t>https://rstudio.github.io/leaflet/</a:t>
            </a:r>
            <a:endParaRPr lang="en-US" dirty="0"/>
          </a:p>
          <a:p>
            <a:endParaRPr lang="en-US" dirty="0"/>
          </a:p>
        </p:txBody>
      </p:sp>
    </p:spTree>
    <p:extLst>
      <p:ext uri="{BB962C8B-B14F-4D97-AF65-F5344CB8AC3E}">
        <p14:creationId xmlns:p14="http://schemas.microsoft.com/office/powerpoint/2010/main" val="39562677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F30C9-ED64-C144-9367-77F63F8BA5C5}"/>
              </a:ext>
            </a:extLst>
          </p:cNvPr>
          <p:cNvSpPr>
            <a:spLocks noGrp="1"/>
          </p:cNvSpPr>
          <p:nvPr>
            <p:ph type="title"/>
          </p:nvPr>
        </p:nvSpPr>
        <p:spPr>
          <a:xfrm>
            <a:off x="4307424" y="696530"/>
            <a:ext cx="4107655" cy="599220"/>
          </a:xfrm>
        </p:spPr>
        <p:txBody>
          <a:bodyPr>
            <a:normAutofit fontScale="90000"/>
          </a:bodyPr>
          <a:lstStyle/>
          <a:p>
            <a:r>
              <a:rPr lang="en-US" b="1" dirty="0"/>
              <a:t>Saving Static Maps</a:t>
            </a:r>
          </a:p>
        </p:txBody>
      </p:sp>
      <p:pic>
        <p:nvPicPr>
          <p:cNvPr id="9" name="Picture 8">
            <a:extLst>
              <a:ext uri="{FF2B5EF4-FFF2-40B4-BE49-F238E27FC236}">
                <a16:creationId xmlns:a16="http://schemas.microsoft.com/office/drawing/2014/main" id="{62CE22CB-76F6-284F-9013-782F5A76E90C}"/>
              </a:ext>
            </a:extLst>
          </p:cNvPr>
          <p:cNvPicPr>
            <a:picLocks noChangeAspect="1"/>
          </p:cNvPicPr>
          <p:nvPr/>
        </p:nvPicPr>
        <p:blipFill>
          <a:blip r:embed="rId2"/>
          <a:stretch>
            <a:fillRect/>
          </a:stretch>
        </p:blipFill>
        <p:spPr>
          <a:xfrm>
            <a:off x="1194078" y="546800"/>
            <a:ext cx="2800350" cy="898680"/>
          </a:xfrm>
          <a:prstGeom prst="rect">
            <a:avLst/>
          </a:prstGeom>
        </p:spPr>
      </p:pic>
      <p:sp>
        <p:nvSpPr>
          <p:cNvPr id="12" name="TextBox 11">
            <a:extLst>
              <a:ext uri="{FF2B5EF4-FFF2-40B4-BE49-F238E27FC236}">
                <a16:creationId xmlns:a16="http://schemas.microsoft.com/office/drawing/2014/main" id="{54997671-2E58-A843-B454-354BB5AAD1D8}"/>
              </a:ext>
            </a:extLst>
          </p:cNvPr>
          <p:cNvSpPr txBox="1"/>
          <p:nvPr/>
        </p:nvSpPr>
        <p:spPr>
          <a:xfrm>
            <a:off x="876300" y="1518916"/>
            <a:ext cx="11074400" cy="3139321"/>
          </a:xfrm>
          <a:prstGeom prst="rect">
            <a:avLst/>
          </a:prstGeom>
          <a:noFill/>
        </p:spPr>
        <p:txBody>
          <a:bodyPr wrap="square" rtlCol="0">
            <a:spAutoFit/>
          </a:bodyPr>
          <a:lstStyle/>
          <a:p>
            <a:r>
              <a:rPr lang="en-US" dirty="0"/>
              <a:t>Leaflet maps are designed for HTML, but you can embed them as images in static formats like PDF. This requires the </a:t>
            </a:r>
            <a:r>
              <a:rPr lang="en-US" b="1" dirty="0" err="1"/>
              <a:t>mapview</a:t>
            </a:r>
            <a:r>
              <a:rPr lang="en-US" b="1" dirty="0"/>
              <a:t> </a:t>
            </a:r>
            <a:r>
              <a:rPr lang="en-US" dirty="0"/>
              <a:t>package and having </a:t>
            </a:r>
            <a:r>
              <a:rPr lang="en-US" b="1" dirty="0" err="1"/>
              <a:t>phantomjs</a:t>
            </a:r>
            <a:r>
              <a:rPr lang="en-US" b="1" dirty="0"/>
              <a:t> </a:t>
            </a:r>
            <a:r>
              <a:rPr lang="en-US" dirty="0"/>
              <a:t>installed on your system. </a:t>
            </a:r>
            <a:r>
              <a:rPr lang="en-US" i="1" dirty="0">
                <a:solidFill>
                  <a:srgbClr val="C00000"/>
                </a:solidFill>
              </a:rPr>
              <a:t>Note that the </a:t>
            </a:r>
            <a:r>
              <a:rPr lang="en-US" i="1" dirty="0" err="1">
                <a:solidFill>
                  <a:srgbClr val="C00000"/>
                </a:solidFill>
              </a:rPr>
              <a:t>phantomjs</a:t>
            </a:r>
            <a:r>
              <a:rPr lang="en-US" i="1" dirty="0">
                <a:solidFill>
                  <a:srgbClr val="C00000"/>
                </a:solidFill>
              </a:rPr>
              <a:t> project is discontinued so a new solution for this may be introduced in the future!</a:t>
            </a:r>
          </a:p>
          <a:p>
            <a:endParaRPr lang="en-US" dirty="0"/>
          </a:p>
          <a:p>
            <a:r>
              <a:rPr lang="en-US" dirty="0"/>
              <a:t>To install </a:t>
            </a:r>
            <a:r>
              <a:rPr lang="en-US" b="1" dirty="0" err="1"/>
              <a:t>phantom.js</a:t>
            </a:r>
            <a:r>
              <a:rPr lang="en-US" b="1" dirty="0"/>
              <a:t> </a:t>
            </a:r>
            <a:r>
              <a:rPr lang="en-US" dirty="0"/>
              <a:t>via R, first install the </a:t>
            </a:r>
            <a:r>
              <a:rPr lang="en-US" b="1" dirty="0" err="1"/>
              <a:t>webshot</a:t>
            </a:r>
            <a:r>
              <a:rPr lang="en-US" dirty="0"/>
              <a:t> package and use the included </a:t>
            </a:r>
            <a:r>
              <a:rPr lang="en-US" b="1" i="1" dirty="0" err="1"/>
              <a:t>install_phantomjs</a:t>
            </a:r>
            <a:r>
              <a:rPr lang="en-US" b="1" i="1" dirty="0"/>
              <a:t> </a:t>
            </a:r>
            <a:r>
              <a:rPr lang="en-US" dirty="0"/>
              <a:t>function:</a:t>
            </a:r>
          </a:p>
          <a:p>
            <a:endParaRPr lang="en-US" dirty="0"/>
          </a:p>
          <a:p>
            <a:endParaRPr lang="en-US" dirty="0"/>
          </a:p>
          <a:p>
            <a:endParaRPr lang="en-US" dirty="0"/>
          </a:p>
          <a:p>
            <a:endParaRPr lang="en-US" dirty="0"/>
          </a:p>
          <a:p>
            <a:r>
              <a:rPr lang="en-US" dirty="0"/>
              <a:t>              Then you render an image of the map as follows:</a:t>
            </a:r>
          </a:p>
        </p:txBody>
      </p:sp>
      <p:sp>
        <p:nvSpPr>
          <p:cNvPr id="3" name="TextBox 2">
            <a:extLst>
              <a:ext uri="{FF2B5EF4-FFF2-40B4-BE49-F238E27FC236}">
                <a16:creationId xmlns:a16="http://schemas.microsoft.com/office/drawing/2014/main" id="{F6EBC17E-5067-BA41-9658-30AF85FA9C75}"/>
              </a:ext>
            </a:extLst>
          </p:cNvPr>
          <p:cNvSpPr txBox="1"/>
          <p:nvPr/>
        </p:nvSpPr>
        <p:spPr>
          <a:xfrm>
            <a:off x="2178050" y="3088576"/>
            <a:ext cx="8470900" cy="923330"/>
          </a:xfrm>
          <a:prstGeom prst="rect">
            <a:avLst/>
          </a:prstGeom>
          <a:solidFill>
            <a:schemeClr val="bg1"/>
          </a:solidFill>
        </p:spPr>
        <p:txBody>
          <a:bodyPr wrap="square" rtlCol="0">
            <a:spAutoFit/>
          </a:bodyPr>
          <a:lstStyle/>
          <a:p>
            <a:r>
              <a:rPr lang="en-US" dirty="0" err="1">
                <a:latin typeface="Andale Mono" panose="020B0509000000000004" pitchFamily="49" charset="0"/>
              </a:rPr>
              <a:t>install.packages</a:t>
            </a:r>
            <a:r>
              <a:rPr lang="en-US" dirty="0">
                <a:latin typeface="Andale Mono" panose="020B0509000000000004" pitchFamily="49" charset="0"/>
              </a:rPr>
              <a:t>(“</a:t>
            </a:r>
            <a:r>
              <a:rPr lang="en-US" dirty="0" err="1">
                <a:latin typeface="Andale Mono" panose="020B0509000000000004" pitchFamily="49" charset="0"/>
              </a:rPr>
              <a:t>webshot</a:t>
            </a:r>
            <a:r>
              <a:rPr lang="en-US" dirty="0">
                <a:latin typeface="Andale Mono" panose="020B0509000000000004" pitchFamily="49" charset="0"/>
              </a:rPr>
              <a:t>”)</a:t>
            </a:r>
          </a:p>
          <a:p>
            <a:r>
              <a:rPr lang="en-US" dirty="0" err="1">
                <a:latin typeface="Andale Mono" panose="020B0509000000000004" pitchFamily="49" charset="0"/>
              </a:rPr>
              <a:t>webshot</a:t>
            </a:r>
            <a:r>
              <a:rPr lang="en-US" dirty="0">
                <a:latin typeface="Andale Mono" panose="020B0509000000000004" pitchFamily="49" charset="0"/>
              </a:rPr>
              <a:t>::</a:t>
            </a:r>
            <a:r>
              <a:rPr lang="en-US" dirty="0" err="1">
                <a:latin typeface="Andale Mono" panose="020B0509000000000004" pitchFamily="49" charset="0"/>
              </a:rPr>
              <a:t>install_phantomjs</a:t>
            </a:r>
            <a:r>
              <a:rPr lang="en-US" dirty="0">
                <a:latin typeface="Andale Mono" panose="020B0509000000000004" pitchFamily="49" charset="0"/>
              </a:rPr>
              <a:t>(version = "2.1.1", </a:t>
            </a:r>
            <a:r>
              <a:rPr lang="en-US" dirty="0" err="1">
                <a:latin typeface="Andale Mono" panose="020B0509000000000004" pitchFamily="49" charset="0"/>
              </a:rPr>
              <a:t>baseURL</a:t>
            </a:r>
            <a:r>
              <a:rPr lang="en-US" dirty="0">
                <a:latin typeface="Andale Mono" panose="020B0509000000000004" pitchFamily="49" charset="0"/>
              </a:rPr>
              <a:t> = "https://</a:t>
            </a:r>
            <a:r>
              <a:rPr lang="en-US" dirty="0" err="1">
                <a:latin typeface="Andale Mono" panose="020B0509000000000004" pitchFamily="49" charset="0"/>
              </a:rPr>
              <a:t>github.com</a:t>
            </a:r>
            <a:r>
              <a:rPr lang="en-US" dirty="0">
                <a:latin typeface="Andale Mono" panose="020B0509000000000004" pitchFamily="49" charset="0"/>
              </a:rPr>
              <a:t>/</a:t>
            </a:r>
            <a:r>
              <a:rPr lang="en-US" dirty="0" err="1">
                <a:latin typeface="Andale Mono" panose="020B0509000000000004" pitchFamily="49" charset="0"/>
              </a:rPr>
              <a:t>wch</a:t>
            </a:r>
            <a:r>
              <a:rPr lang="en-US" dirty="0">
                <a:latin typeface="Andale Mono" panose="020B0509000000000004" pitchFamily="49" charset="0"/>
              </a:rPr>
              <a:t>/</a:t>
            </a:r>
            <a:r>
              <a:rPr lang="en-US" dirty="0" err="1">
                <a:latin typeface="Andale Mono" panose="020B0509000000000004" pitchFamily="49" charset="0"/>
              </a:rPr>
              <a:t>webshot</a:t>
            </a:r>
            <a:r>
              <a:rPr lang="en-US" dirty="0">
                <a:latin typeface="Andale Mono" panose="020B0509000000000004" pitchFamily="49" charset="0"/>
              </a:rPr>
              <a:t>/releases/download/v0.3.1/")</a:t>
            </a:r>
          </a:p>
        </p:txBody>
      </p:sp>
      <p:sp>
        <p:nvSpPr>
          <p:cNvPr id="4" name="TextBox 3">
            <a:extLst>
              <a:ext uri="{FF2B5EF4-FFF2-40B4-BE49-F238E27FC236}">
                <a16:creationId xmlns:a16="http://schemas.microsoft.com/office/drawing/2014/main" id="{77AE32C4-F028-104C-B073-C53434BED144}"/>
              </a:ext>
            </a:extLst>
          </p:cNvPr>
          <p:cNvSpPr txBox="1"/>
          <p:nvPr/>
        </p:nvSpPr>
        <p:spPr>
          <a:xfrm>
            <a:off x="495300" y="4658237"/>
            <a:ext cx="11455400" cy="2031325"/>
          </a:xfrm>
          <a:prstGeom prst="rect">
            <a:avLst/>
          </a:prstGeom>
          <a:solidFill>
            <a:schemeClr val="bg1"/>
          </a:solidFill>
        </p:spPr>
        <p:txBody>
          <a:bodyPr wrap="square" rtlCol="0">
            <a:spAutoFit/>
          </a:bodyPr>
          <a:lstStyle/>
          <a:p>
            <a:r>
              <a:rPr lang="en-US" dirty="0">
                <a:latin typeface="Andale Mono" panose="020B0509000000000004" pitchFamily="49" charset="0"/>
              </a:rPr>
              <a:t>library(leaflet)</a:t>
            </a:r>
          </a:p>
          <a:p>
            <a:r>
              <a:rPr lang="en-US" dirty="0">
                <a:latin typeface="Andale Mono" panose="020B0509000000000004" pitchFamily="49" charset="0"/>
              </a:rPr>
              <a:t>library(</a:t>
            </a:r>
            <a:r>
              <a:rPr lang="en-US" dirty="0" err="1">
                <a:latin typeface="Andale Mono" panose="020B0509000000000004" pitchFamily="49" charset="0"/>
              </a:rPr>
              <a:t>mapview</a:t>
            </a:r>
            <a:r>
              <a:rPr lang="en-US" dirty="0">
                <a:latin typeface="Andale Mono" panose="020B0509000000000004" pitchFamily="49" charset="0"/>
              </a:rPr>
              <a:t>)</a:t>
            </a:r>
          </a:p>
          <a:p>
            <a:r>
              <a:rPr lang="en-US" dirty="0" err="1">
                <a:latin typeface="Andale Mono" panose="020B0509000000000004" pitchFamily="49" charset="0"/>
              </a:rPr>
              <a:t>my_map</a:t>
            </a:r>
            <a:r>
              <a:rPr lang="en-US" dirty="0">
                <a:latin typeface="Andale Mono" panose="020B0509000000000004" pitchFamily="49" charset="0"/>
              </a:rPr>
              <a:t> &lt;- leaflet(data = d) %&gt;% </a:t>
            </a:r>
            <a:r>
              <a:rPr lang="en-US" dirty="0" err="1">
                <a:latin typeface="Andale Mono" panose="020B0509000000000004" pitchFamily="49" charset="0"/>
              </a:rPr>
              <a:t>addTiles</a:t>
            </a:r>
            <a:r>
              <a:rPr lang="en-US" dirty="0">
                <a:latin typeface="Andale Mono" panose="020B0509000000000004" pitchFamily="49" charset="0"/>
              </a:rPr>
              <a:t>() %&gt;% </a:t>
            </a:r>
          </a:p>
          <a:p>
            <a:r>
              <a:rPr lang="en-US" dirty="0" err="1">
                <a:latin typeface="Andale Mono" panose="020B0509000000000004" pitchFamily="49" charset="0"/>
              </a:rPr>
              <a:t>addMarkers</a:t>
            </a:r>
            <a:r>
              <a:rPr lang="en-US" dirty="0">
                <a:latin typeface="Andale Mono" panose="020B0509000000000004" pitchFamily="49" charset="0"/>
              </a:rPr>
              <a:t>(~</a:t>
            </a:r>
            <a:r>
              <a:rPr lang="en-US" dirty="0" err="1">
                <a:latin typeface="Andale Mono" panose="020B0509000000000004" pitchFamily="49" charset="0"/>
              </a:rPr>
              <a:t>X.lng</a:t>
            </a:r>
            <a:r>
              <a:rPr lang="en-US" dirty="0">
                <a:latin typeface="Andale Mono" panose="020B0509000000000004" pitchFamily="49" charset="0"/>
              </a:rPr>
              <a:t>, ~</a:t>
            </a:r>
            <a:r>
              <a:rPr lang="en-US" dirty="0" err="1">
                <a:latin typeface="Andale Mono" panose="020B0509000000000004" pitchFamily="49" charset="0"/>
              </a:rPr>
              <a:t>X.lat</a:t>
            </a:r>
            <a:r>
              <a:rPr lang="en-US" dirty="0">
                <a:latin typeface="Andale Mono" panose="020B0509000000000004" pitchFamily="49" charset="0"/>
              </a:rPr>
              <a:t>, popup= ~</a:t>
            </a:r>
            <a:r>
              <a:rPr lang="en-US" dirty="0" err="1">
                <a:latin typeface="Andale Mono" panose="020B0509000000000004" pitchFamily="49" charset="0"/>
              </a:rPr>
              <a:t>X.tagss</a:t>
            </a:r>
            <a:r>
              <a:rPr lang="en-US" dirty="0">
                <a:latin typeface="Andale Mono" panose="020B0509000000000004" pitchFamily="49" charset="0"/>
              </a:rPr>
              <a:t>, label= ~</a:t>
            </a:r>
            <a:r>
              <a:rPr lang="en-US" dirty="0" err="1">
                <a:latin typeface="Andale Mono" panose="020B0509000000000004" pitchFamily="49" charset="0"/>
              </a:rPr>
              <a:t>X.labels</a:t>
            </a:r>
            <a:r>
              <a:rPr lang="en-US" dirty="0">
                <a:latin typeface="Andale Mono" panose="020B0509000000000004" pitchFamily="49" charset="0"/>
              </a:rPr>
              <a:t>)</a:t>
            </a:r>
          </a:p>
          <a:p>
            <a:r>
              <a:rPr lang="en-US" dirty="0" err="1">
                <a:latin typeface="Andale Mono" panose="020B0509000000000004" pitchFamily="49" charset="0"/>
              </a:rPr>
              <a:t>map_pic_fname</a:t>
            </a:r>
            <a:r>
              <a:rPr lang="en-US" dirty="0">
                <a:latin typeface="Andale Mono" panose="020B0509000000000004" pitchFamily="49" charset="0"/>
              </a:rPr>
              <a:t> &lt;- paste0(</a:t>
            </a:r>
            <a:r>
              <a:rPr lang="en-US" dirty="0" err="1">
                <a:latin typeface="Andale Mono" panose="020B0509000000000004" pitchFamily="49" charset="0"/>
              </a:rPr>
              <a:t>getwd</a:t>
            </a:r>
            <a:r>
              <a:rPr lang="en-US" dirty="0">
                <a:latin typeface="Andale Mono" panose="020B0509000000000004" pitchFamily="49" charset="0"/>
              </a:rPr>
              <a:t>(), "</a:t>
            </a:r>
            <a:r>
              <a:rPr lang="en-US" dirty="0" err="1">
                <a:latin typeface="Andale Mono" panose="020B0509000000000004" pitchFamily="49" charset="0"/>
              </a:rPr>
              <a:t>map_test.png</a:t>
            </a:r>
            <a:r>
              <a:rPr lang="en-US" dirty="0">
                <a:latin typeface="Andale Mono" panose="020B0509000000000004" pitchFamily="49" charset="0"/>
              </a:rPr>
              <a:t>") # set save location for image</a:t>
            </a:r>
          </a:p>
          <a:p>
            <a:r>
              <a:rPr lang="en-US" dirty="0" err="1">
                <a:latin typeface="Andale Mono" panose="020B0509000000000004" pitchFamily="49" charset="0"/>
              </a:rPr>
              <a:t>ms</a:t>
            </a:r>
            <a:r>
              <a:rPr lang="en-US" dirty="0">
                <a:latin typeface="Andale Mono" panose="020B0509000000000004" pitchFamily="49" charset="0"/>
              </a:rPr>
              <a:t> &lt;- </a:t>
            </a:r>
            <a:r>
              <a:rPr lang="en-US" dirty="0" err="1">
                <a:latin typeface="Andale Mono" panose="020B0509000000000004" pitchFamily="49" charset="0"/>
              </a:rPr>
              <a:t>mapshot</a:t>
            </a:r>
            <a:r>
              <a:rPr lang="en-US" dirty="0">
                <a:latin typeface="Andale Mono" panose="020B0509000000000004" pitchFamily="49" charset="0"/>
              </a:rPr>
              <a:t>(</a:t>
            </a:r>
            <a:r>
              <a:rPr lang="en-US" dirty="0" err="1">
                <a:latin typeface="Andale Mono" panose="020B0509000000000004" pitchFamily="49" charset="0"/>
              </a:rPr>
              <a:t>my_map</a:t>
            </a:r>
            <a:r>
              <a:rPr lang="en-US" dirty="0">
                <a:latin typeface="Andale Mono" panose="020B0509000000000004" pitchFamily="49" charset="0"/>
              </a:rPr>
              <a:t>, file = </a:t>
            </a:r>
            <a:r>
              <a:rPr lang="en-US" dirty="0" err="1">
                <a:latin typeface="Andale Mono" panose="020B0509000000000004" pitchFamily="49" charset="0"/>
              </a:rPr>
              <a:t>map_pic_fname</a:t>
            </a:r>
            <a:r>
              <a:rPr lang="en-US" dirty="0">
                <a:latin typeface="Andale Mono" panose="020B0509000000000004" pitchFamily="49" charset="0"/>
              </a:rPr>
              <a:t>, </a:t>
            </a:r>
            <a:r>
              <a:rPr lang="en-US" dirty="0" err="1">
                <a:latin typeface="Andale Mono" panose="020B0509000000000004" pitchFamily="49" charset="0"/>
              </a:rPr>
              <a:t>remove_url</a:t>
            </a:r>
            <a:r>
              <a:rPr lang="en-US" dirty="0">
                <a:latin typeface="Andale Mono" panose="020B0509000000000004" pitchFamily="49" charset="0"/>
              </a:rPr>
              <a:t> = TRUE,</a:t>
            </a:r>
          </a:p>
          <a:p>
            <a:r>
              <a:rPr lang="en-US" dirty="0" err="1">
                <a:latin typeface="Andale Mono" panose="020B0509000000000004" pitchFamily="49" charset="0"/>
              </a:rPr>
              <a:t>remove_controls</a:t>
            </a:r>
            <a:r>
              <a:rPr lang="en-US" dirty="0">
                <a:latin typeface="Andale Mono" panose="020B0509000000000004" pitchFamily="49" charset="0"/>
              </a:rPr>
              <a:t> &lt;- c("</a:t>
            </a:r>
            <a:r>
              <a:rPr lang="en-US" dirty="0" err="1">
                <a:latin typeface="Andale Mono" panose="020B0509000000000004" pitchFamily="49" charset="0"/>
              </a:rPr>
              <a:t>zoomControl</a:t>
            </a:r>
            <a:r>
              <a:rPr lang="en-US" dirty="0">
                <a:latin typeface="Andale Mono" panose="020B0509000000000004" pitchFamily="49" charset="0"/>
              </a:rPr>
              <a:t>", "</a:t>
            </a:r>
            <a:r>
              <a:rPr lang="en-US" dirty="0" err="1">
                <a:latin typeface="Andale Mono" panose="020B0509000000000004" pitchFamily="49" charset="0"/>
              </a:rPr>
              <a:t>layersControl</a:t>
            </a:r>
            <a:r>
              <a:rPr lang="en-US" dirty="0">
                <a:latin typeface="Andale Mono" panose="020B0509000000000004" pitchFamily="49" charset="0"/>
              </a:rPr>
              <a:t>", "</a:t>
            </a:r>
            <a:r>
              <a:rPr lang="en-US" dirty="0" err="1">
                <a:latin typeface="Andale Mono" panose="020B0509000000000004" pitchFamily="49" charset="0"/>
              </a:rPr>
              <a:t>homeButton</a:t>
            </a:r>
            <a:r>
              <a:rPr lang="en-US" dirty="0">
                <a:latin typeface="Andale Mono" panose="020B0509000000000004" pitchFamily="49" charset="0"/>
              </a:rPr>
              <a:t>","</a:t>
            </a:r>
            <a:r>
              <a:rPr lang="en-US" dirty="0" err="1">
                <a:latin typeface="Andale Mono" panose="020B0509000000000004" pitchFamily="49" charset="0"/>
              </a:rPr>
              <a:t>scaleBar</a:t>
            </a:r>
            <a:r>
              <a:rPr lang="en-US" dirty="0">
                <a:latin typeface="Andale Mono" panose="020B0509000000000004" pitchFamily="49" charset="0"/>
              </a:rPr>
              <a:t>"))</a:t>
            </a:r>
          </a:p>
        </p:txBody>
      </p:sp>
    </p:spTree>
    <p:extLst>
      <p:ext uri="{BB962C8B-B14F-4D97-AF65-F5344CB8AC3E}">
        <p14:creationId xmlns:p14="http://schemas.microsoft.com/office/powerpoint/2010/main" val="42682058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FCE95-BB99-794E-8C60-6F992085BF67}"/>
              </a:ext>
            </a:extLst>
          </p:cNvPr>
          <p:cNvSpPr>
            <a:spLocks noGrp="1"/>
          </p:cNvSpPr>
          <p:nvPr>
            <p:ph type="title"/>
          </p:nvPr>
        </p:nvSpPr>
        <p:spPr>
          <a:xfrm>
            <a:off x="4191000" y="624110"/>
            <a:ext cx="7313611" cy="1280890"/>
          </a:xfrm>
        </p:spPr>
        <p:txBody>
          <a:bodyPr/>
          <a:lstStyle/>
          <a:p>
            <a:r>
              <a:rPr lang="en-US" b="1" dirty="0"/>
              <a:t>Map Challenge</a:t>
            </a:r>
          </a:p>
        </p:txBody>
      </p:sp>
      <p:pic>
        <p:nvPicPr>
          <p:cNvPr id="3" name="Picture 2">
            <a:extLst>
              <a:ext uri="{FF2B5EF4-FFF2-40B4-BE49-F238E27FC236}">
                <a16:creationId xmlns:a16="http://schemas.microsoft.com/office/drawing/2014/main" id="{75A96651-4568-4C49-AFFE-FB3EACBAF890}"/>
              </a:ext>
            </a:extLst>
          </p:cNvPr>
          <p:cNvPicPr>
            <a:picLocks noChangeAspect="1"/>
          </p:cNvPicPr>
          <p:nvPr/>
        </p:nvPicPr>
        <p:blipFill>
          <a:blip r:embed="rId2"/>
          <a:stretch>
            <a:fillRect/>
          </a:stretch>
        </p:blipFill>
        <p:spPr>
          <a:xfrm>
            <a:off x="1194078" y="546800"/>
            <a:ext cx="2800350" cy="898680"/>
          </a:xfrm>
          <a:prstGeom prst="rect">
            <a:avLst/>
          </a:prstGeom>
        </p:spPr>
      </p:pic>
      <p:sp>
        <p:nvSpPr>
          <p:cNvPr id="4" name="TextBox 3">
            <a:extLst>
              <a:ext uri="{FF2B5EF4-FFF2-40B4-BE49-F238E27FC236}">
                <a16:creationId xmlns:a16="http://schemas.microsoft.com/office/drawing/2014/main" id="{678FD377-F4CB-A04E-A6AC-0E3B8DEEB70B}"/>
              </a:ext>
            </a:extLst>
          </p:cNvPr>
          <p:cNvSpPr txBox="1"/>
          <p:nvPr/>
        </p:nvSpPr>
        <p:spPr>
          <a:xfrm>
            <a:off x="2768600" y="1905000"/>
            <a:ext cx="9105900" cy="2308324"/>
          </a:xfrm>
          <a:prstGeom prst="rect">
            <a:avLst/>
          </a:prstGeom>
          <a:noFill/>
        </p:spPr>
        <p:txBody>
          <a:bodyPr wrap="square" rtlCol="0">
            <a:spAutoFit/>
          </a:bodyPr>
          <a:lstStyle/>
          <a:p>
            <a:r>
              <a:rPr lang="en-US" b="1" dirty="0"/>
              <a:t>Challenge: </a:t>
            </a:r>
            <a:r>
              <a:rPr lang="en-US" dirty="0"/>
              <a:t>You have been provided a data set of Ebola treatment centers in West Africa from the 2014 outbreak in the file: ‘</a:t>
            </a:r>
            <a:r>
              <a:rPr lang="en-US" b="1" dirty="0"/>
              <a:t>Ebola_WestAfrica_TreatmentCenters_2014Outbreak.csv</a:t>
            </a:r>
            <a:r>
              <a:rPr lang="en-US" dirty="0"/>
              <a:t>’. </a:t>
            </a:r>
            <a:r>
              <a:rPr lang="en-US" i="1" dirty="0"/>
              <a:t>Using HTML output for your report</a:t>
            </a:r>
            <a:r>
              <a:rPr lang="en-US" dirty="0"/>
              <a:t>, plot this data onto an interactive Leaflet map so that you can see the name of a center when you hover over it with a mouse.</a:t>
            </a:r>
          </a:p>
          <a:p>
            <a:endParaRPr lang="en-US" dirty="0"/>
          </a:p>
          <a:p>
            <a:r>
              <a:rPr lang="en-US" dirty="0"/>
              <a:t>Data from a certain number of centers is also missing- it would be nice to include this in your report!</a:t>
            </a:r>
          </a:p>
        </p:txBody>
      </p:sp>
      <p:sp>
        <p:nvSpPr>
          <p:cNvPr id="5" name="TextBox 4">
            <a:extLst>
              <a:ext uri="{FF2B5EF4-FFF2-40B4-BE49-F238E27FC236}">
                <a16:creationId xmlns:a16="http://schemas.microsoft.com/office/drawing/2014/main" id="{FE5FAC60-8A16-204A-8592-E834E5372DBC}"/>
              </a:ext>
            </a:extLst>
          </p:cNvPr>
          <p:cNvSpPr txBox="1"/>
          <p:nvPr/>
        </p:nvSpPr>
        <p:spPr>
          <a:xfrm>
            <a:off x="1371601" y="5054600"/>
            <a:ext cx="10731500" cy="892552"/>
          </a:xfrm>
          <a:prstGeom prst="rect">
            <a:avLst/>
          </a:prstGeom>
          <a:noFill/>
        </p:spPr>
        <p:txBody>
          <a:bodyPr wrap="square" rtlCol="0">
            <a:spAutoFit/>
          </a:bodyPr>
          <a:lstStyle/>
          <a:p>
            <a:r>
              <a:rPr lang="en-US" i="1" dirty="0">
                <a:solidFill>
                  <a:srgbClr val="C00000"/>
                </a:solidFill>
              </a:rPr>
              <a:t>Hint: The data in the CSV file doesn’t start until </a:t>
            </a:r>
            <a:r>
              <a:rPr lang="en-US" b="1" i="1" dirty="0">
                <a:solidFill>
                  <a:srgbClr val="C00000"/>
                </a:solidFill>
              </a:rPr>
              <a:t>line13</a:t>
            </a:r>
            <a:r>
              <a:rPr lang="en-US" i="1" dirty="0">
                <a:solidFill>
                  <a:srgbClr val="C00000"/>
                </a:solidFill>
              </a:rPr>
              <a:t>, import using:</a:t>
            </a:r>
          </a:p>
          <a:p>
            <a:endParaRPr lang="en-US" i="1" dirty="0">
              <a:solidFill>
                <a:srgbClr val="C00000"/>
              </a:solidFill>
            </a:endParaRPr>
          </a:p>
          <a:p>
            <a:pPr algn="ctr"/>
            <a:r>
              <a:rPr lang="en-US" sz="1600" b="1" i="1" dirty="0" err="1">
                <a:solidFill>
                  <a:srgbClr val="C00000"/>
                </a:solidFill>
                <a:latin typeface="Andale Mono" panose="020B0509000000000004" pitchFamily="49" charset="0"/>
              </a:rPr>
              <a:t>ebola_data</a:t>
            </a:r>
            <a:r>
              <a:rPr lang="en-US" sz="1600" b="1" i="1" dirty="0">
                <a:solidFill>
                  <a:srgbClr val="C00000"/>
                </a:solidFill>
                <a:latin typeface="Andale Mono" panose="020B0509000000000004" pitchFamily="49" charset="0"/>
              </a:rPr>
              <a:t> &lt;- </a:t>
            </a:r>
            <a:r>
              <a:rPr lang="en-US" sz="1600" b="1" i="1" dirty="0" err="1">
                <a:solidFill>
                  <a:srgbClr val="C00000"/>
                </a:solidFill>
                <a:latin typeface="Andale Mono" panose="020B0509000000000004" pitchFamily="49" charset="0"/>
              </a:rPr>
              <a:t>read.csv</a:t>
            </a:r>
            <a:r>
              <a:rPr lang="en-US" sz="1600" b="1" i="1" dirty="0">
                <a:solidFill>
                  <a:srgbClr val="C00000"/>
                </a:solidFill>
                <a:latin typeface="Andale Mono" panose="020B0509000000000004" pitchFamily="49" charset="0"/>
              </a:rPr>
              <a:t>("Ebola_WestAfrica_TreatmentCenters_2014Outbreak.csv",skip=13) </a:t>
            </a:r>
          </a:p>
        </p:txBody>
      </p:sp>
    </p:spTree>
    <p:extLst>
      <p:ext uri="{BB962C8B-B14F-4D97-AF65-F5344CB8AC3E}">
        <p14:creationId xmlns:p14="http://schemas.microsoft.com/office/powerpoint/2010/main" val="9398475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6BE0A-510B-FD4A-BD4D-5A634F9716D7}"/>
              </a:ext>
            </a:extLst>
          </p:cNvPr>
          <p:cNvSpPr>
            <a:spLocks noGrp="1"/>
          </p:cNvSpPr>
          <p:nvPr>
            <p:ph type="title"/>
          </p:nvPr>
        </p:nvSpPr>
        <p:spPr>
          <a:xfrm>
            <a:off x="2478624" y="2237010"/>
            <a:ext cx="8911687" cy="1280890"/>
          </a:xfrm>
        </p:spPr>
        <p:txBody>
          <a:bodyPr/>
          <a:lstStyle/>
          <a:p>
            <a:r>
              <a:rPr lang="en-US" b="1" i="1" dirty="0"/>
              <a:t>Next Steps: Publishing with R Markdown</a:t>
            </a:r>
          </a:p>
        </p:txBody>
      </p:sp>
    </p:spTree>
    <p:extLst>
      <p:ext uri="{BB962C8B-B14F-4D97-AF65-F5344CB8AC3E}">
        <p14:creationId xmlns:p14="http://schemas.microsoft.com/office/powerpoint/2010/main" val="24452626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BFA46-184B-F64C-9D8B-CEA66DFB7825}"/>
              </a:ext>
            </a:extLst>
          </p:cNvPr>
          <p:cNvSpPr>
            <a:spLocks noGrp="1"/>
          </p:cNvSpPr>
          <p:nvPr>
            <p:ph type="title"/>
          </p:nvPr>
        </p:nvSpPr>
        <p:spPr/>
        <p:txBody>
          <a:bodyPr/>
          <a:lstStyle/>
          <a:p>
            <a:r>
              <a:rPr lang="en-US" b="1" dirty="0"/>
              <a:t>Local R Shiny</a:t>
            </a:r>
          </a:p>
        </p:txBody>
      </p:sp>
      <p:sp>
        <p:nvSpPr>
          <p:cNvPr id="3" name="TextBox 2">
            <a:extLst>
              <a:ext uri="{FF2B5EF4-FFF2-40B4-BE49-F238E27FC236}">
                <a16:creationId xmlns:a16="http://schemas.microsoft.com/office/drawing/2014/main" id="{CED7A665-515E-C24C-8DEB-8EA5D6734043}"/>
              </a:ext>
            </a:extLst>
          </p:cNvPr>
          <p:cNvSpPr txBox="1"/>
          <p:nvPr/>
        </p:nvSpPr>
        <p:spPr>
          <a:xfrm>
            <a:off x="2451101" y="1612900"/>
            <a:ext cx="9182100" cy="3139321"/>
          </a:xfrm>
          <a:prstGeom prst="rect">
            <a:avLst/>
          </a:prstGeom>
          <a:noFill/>
        </p:spPr>
        <p:txBody>
          <a:bodyPr wrap="square" rtlCol="0">
            <a:spAutoFit/>
          </a:bodyPr>
          <a:lstStyle/>
          <a:p>
            <a:r>
              <a:rPr lang="en-US" dirty="0"/>
              <a:t>R Markdown can be used to build Shiny apps and dashboards by adding </a:t>
            </a:r>
            <a:r>
              <a:rPr lang="en-US" b="1" dirty="0"/>
              <a:t>’runtime: shiny</a:t>
            </a:r>
            <a:r>
              <a:rPr lang="en-US" dirty="0"/>
              <a:t>’ to the YAML header. </a:t>
            </a:r>
            <a:r>
              <a:rPr lang="en-US" i="1" dirty="0"/>
              <a:t>Note the ‘</a:t>
            </a:r>
            <a:r>
              <a:rPr lang="en-US" i="1" dirty="0" err="1"/>
              <a:t>Knitr</a:t>
            </a:r>
            <a:r>
              <a:rPr lang="en-US" i="1" dirty="0"/>
              <a:t>’ icon turns into ‘Run Document’ in R Studio!</a:t>
            </a:r>
          </a:p>
          <a:p>
            <a:endParaRPr lang="en-US" i="1" dirty="0"/>
          </a:p>
          <a:p>
            <a:r>
              <a:rPr lang="en-US" dirty="0"/>
              <a:t>Shiny apps will </a:t>
            </a:r>
            <a:r>
              <a:rPr lang="en-US" i="1" dirty="0"/>
              <a:t>only</a:t>
            </a:r>
            <a:r>
              <a:rPr lang="en-US" dirty="0"/>
              <a:t> work with the </a:t>
            </a:r>
            <a:r>
              <a:rPr lang="en-US" b="1" dirty="0" err="1"/>
              <a:t>html_document</a:t>
            </a:r>
            <a:r>
              <a:rPr lang="en-US" b="1" dirty="0"/>
              <a:t> </a:t>
            </a:r>
            <a:r>
              <a:rPr lang="en-US" dirty="0"/>
              <a:t>or </a:t>
            </a:r>
            <a:r>
              <a:rPr lang="en-US" b="1" dirty="0" err="1"/>
              <a:t>ioslides_presentation</a:t>
            </a:r>
            <a:r>
              <a:rPr lang="en-US" dirty="0"/>
              <a:t> output types since it is an interactive format!</a:t>
            </a:r>
          </a:p>
          <a:p>
            <a:endParaRPr lang="en-US" dirty="0"/>
          </a:p>
          <a:p>
            <a:r>
              <a:rPr lang="en-US" dirty="0"/>
              <a:t>Test out a demo Shiny app yourself:</a:t>
            </a:r>
          </a:p>
          <a:p>
            <a:pPr marL="342900" indent="-342900">
              <a:buAutoNum type="arabicPeriod"/>
            </a:pPr>
            <a:r>
              <a:rPr lang="en-US" dirty="0"/>
              <a:t>Select New File &gt; R Markdown</a:t>
            </a:r>
          </a:p>
          <a:p>
            <a:pPr marL="342900" indent="-342900">
              <a:buAutoNum type="arabicPeriod"/>
            </a:pPr>
            <a:r>
              <a:rPr lang="en-US" dirty="0"/>
              <a:t>Then select ‘Shiny’ and</a:t>
            </a:r>
            <a:br>
              <a:rPr lang="en-US" dirty="0"/>
            </a:br>
            <a:r>
              <a:rPr lang="en-US" dirty="0"/>
              <a:t> ‘Shiny Document’ as the outputs</a:t>
            </a:r>
          </a:p>
        </p:txBody>
      </p:sp>
      <p:pic>
        <p:nvPicPr>
          <p:cNvPr id="4" name="Picture 3">
            <a:extLst>
              <a:ext uri="{FF2B5EF4-FFF2-40B4-BE49-F238E27FC236}">
                <a16:creationId xmlns:a16="http://schemas.microsoft.com/office/drawing/2014/main" id="{E1D4D9F2-78AC-6D4B-A236-72BA59A9ACE5}"/>
              </a:ext>
            </a:extLst>
          </p:cNvPr>
          <p:cNvPicPr>
            <a:picLocks noChangeAspect="1"/>
          </p:cNvPicPr>
          <p:nvPr/>
        </p:nvPicPr>
        <p:blipFill>
          <a:blip r:embed="rId2"/>
          <a:stretch>
            <a:fillRect/>
          </a:stretch>
        </p:blipFill>
        <p:spPr>
          <a:xfrm>
            <a:off x="9972641" y="228600"/>
            <a:ext cx="1064177" cy="1231900"/>
          </a:xfrm>
          <a:prstGeom prst="rect">
            <a:avLst/>
          </a:prstGeom>
        </p:spPr>
      </p:pic>
      <p:pic>
        <p:nvPicPr>
          <p:cNvPr id="5" name="Picture 4">
            <a:extLst>
              <a:ext uri="{FF2B5EF4-FFF2-40B4-BE49-F238E27FC236}">
                <a16:creationId xmlns:a16="http://schemas.microsoft.com/office/drawing/2014/main" id="{38DE623A-52FD-4B49-9282-FABEEF47059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3" b="100000" l="418" r="100000"/>
                    </a14:imgEffect>
                  </a14:imgLayer>
                </a14:imgProps>
              </a:ext>
            </a:extLst>
          </a:blip>
          <a:stretch>
            <a:fillRect/>
          </a:stretch>
        </p:blipFill>
        <p:spPr>
          <a:xfrm>
            <a:off x="8877300" y="228600"/>
            <a:ext cx="1095341" cy="1234832"/>
          </a:xfrm>
          <a:prstGeom prst="rect">
            <a:avLst/>
          </a:prstGeom>
        </p:spPr>
      </p:pic>
      <p:pic>
        <p:nvPicPr>
          <p:cNvPr id="7" name="Picture 6">
            <a:extLst>
              <a:ext uri="{FF2B5EF4-FFF2-40B4-BE49-F238E27FC236}">
                <a16:creationId xmlns:a16="http://schemas.microsoft.com/office/drawing/2014/main" id="{FB192E5F-30EC-AA4B-A15A-62DBFE2254D7}"/>
              </a:ext>
            </a:extLst>
          </p:cNvPr>
          <p:cNvPicPr>
            <a:picLocks noChangeAspect="1"/>
          </p:cNvPicPr>
          <p:nvPr/>
        </p:nvPicPr>
        <p:blipFill>
          <a:blip r:embed="rId5"/>
          <a:stretch>
            <a:fillRect/>
          </a:stretch>
        </p:blipFill>
        <p:spPr>
          <a:xfrm>
            <a:off x="7258050" y="3516694"/>
            <a:ext cx="4056565" cy="3230568"/>
          </a:xfrm>
          <a:prstGeom prst="rect">
            <a:avLst/>
          </a:prstGeom>
        </p:spPr>
      </p:pic>
      <p:sp>
        <p:nvSpPr>
          <p:cNvPr id="8" name="Folded Corner 7">
            <a:extLst>
              <a:ext uri="{FF2B5EF4-FFF2-40B4-BE49-F238E27FC236}">
                <a16:creationId xmlns:a16="http://schemas.microsoft.com/office/drawing/2014/main" id="{BE13B3F3-5205-CB42-97BB-973F4A5A107D}"/>
              </a:ext>
            </a:extLst>
          </p:cNvPr>
          <p:cNvSpPr/>
          <p:nvPr/>
        </p:nvSpPr>
        <p:spPr>
          <a:xfrm>
            <a:off x="4203700" y="4792101"/>
            <a:ext cx="989514" cy="1291199"/>
          </a:xfrm>
          <a:prstGeom prst="foldedCorne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600" dirty="0" err="1"/>
              <a:t>Server.R</a:t>
            </a:r>
            <a:endParaRPr lang="en-US" sz="1600" dirty="0"/>
          </a:p>
        </p:txBody>
      </p:sp>
      <p:sp>
        <p:nvSpPr>
          <p:cNvPr id="9" name="Folded Corner 8">
            <a:extLst>
              <a:ext uri="{FF2B5EF4-FFF2-40B4-BE49-F238E27FC236}">
                <a16:creationId xmlns:a16="http://schemas.microsoft.com/office/drawing/2014/main" id="{623086E6-EEEE-1F43-8E9E-65CC81A0175E}"/>
              </a:ext>
            </a:extLst>
          </p:cNvPr>
          <p:cNvSpPr/>
          <p:nvPr/>
        </p:nvSpPr>
        <p:spPr>
          <a:xfrm>
            <a:off x="5410200" y="5372101"/>
            <a:ext cx="1092199" cy="1400561"/>
          </a:xfrm>
          <a:prstGeom prst="folded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err="1"/>
              <a:t>Index.html</a:t>
            </a:r>
            <a:endParaRPr lang="en-US" sz="1400" dirty="0"/>
          </a:p>
        </p:txBody>
      </p:sp>
      <p:sp>
        <p:nvSpPr>
          <p:cNvPr id="10" name="Folded Corner 9">
            <a:extLst>
              <a:ext uri="{FF2B5EF4-FFF2-40B4-BE49-F238E27FC236}">
                <a16:creationId xmlns:a16="http://schemas.microsoft.com/office/drawing/2014/main" id="{D89510EC-3641-7E45-8F7E-E5D6887FD12D}"/>
              </a:ext>
            </a:extLst>
          </p:cNvPr>
          <p:cNvSpPr/>
          <p:nvPr/>
        </p:nvSpPr>
        <p:spPr>
          <a:xfrm>
            <a:off x="2286000" y="5220878"/>
            <a:ext cx="1001442" cy="1345022"/>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r>
              <a:rPr lang="en-US" dirty="0" err="1"/>
              <a:t>Rmd</a:t>
            </a:r>
            <a:endParaRPr lang="en-US" dirty="0"/>
          </a:p>
          <a:p>
            <a:pPr algn="ctr"/>
            <a:r>
              <a:rPr lang="en-US" dirty="0"/>
              <a:t>File</a:t>
            </a:r>
          </a:p>
        </p:txBody>
      </p:sp>
      <p:cxnSp>
        <p:nvCxnSpPr>
          <p:cNvPr id="12" name="Straight Arrow Connector 11">
            <a:extLst>
              <a:ext uri="{FF2B5EF4-FFF2-40B4-BE49-F238E27FC236}">
                <a16:creationId xmlns:a16="http://schemas.microsoft.com/office/drawing/2014/main" id="{29D02970-92AE-5542-9B22-A75FE59E7030}"/>
              </a:ext>
            </a:extLst>
          </p:cNvPr>
          <p:cNvCxnSpPr>
            <a:cxnSpLocks/>
          </p:cNvCxnSpPr>
          <p:nvPr/>
        </p:nvCxnSpPr>
        <p:spPr>
          <a:xfrm flipV="1">
            <a:off x="3186614" y="5776718"/>
            <a:ext cx="1235889" cy="30658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44EAFF4D-6A65-D64D-A9E4-21B7DA5D818A}"/>
              </a:ext>
            </a:extLst>
          </p:cNvPr>
          <p:cNvCxnSpPr>
            <a:cxnSpLocks/>
          </p:cNvCxnSpPr>
          <p:nvPr/>
        </p:nvCxnSpPr>
        <p:spPr>
          <a:xfrm>
            <a:off x="3186614" y="6097780"/>
            <a:ext cx="2471778" cy="35382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767954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6B7C7-0EDE-B942-A295-4B129DFB4289}"/>
              </a:ext>
            </a:extLst>
          </p:cNvPr>
          <p:cNvSpPr>
            <a:spLocks noGrp="1"/>
          </p:cNvSpPr>
          <p:nvPr>
            <p:ph type="title"/>
          </p:nvPr>
        </p:nvSpPr>
        <p:spPr/>
        <p:txBody>
          <a:bodyPr/>
          <a:lstStyle/>
          <a:p>
            <a:r>
              <a:rPr lang="en-US" b="1" dirty="0"/>
              <a:t>Hosted R Shiny Apps</a:t>
            </a:r>
          </a:p>
        </p:txBody>
      </p:sp>
      <p:pic>
        <p:nvPicPr>
          <p:cNvPr id="3" name="Picture 2">
            <a:extLst>
              <a:ext uri="{FF2B5EF4-FFF2-40B4-BE49-F238E27FC236}">
                <a16:creationId xmlns:a16="http://schemas.microsoft.com/office/drawing/2014/main" id="{666FF452-07F7-0348-90FC-71F02D0B8823}"/>
              </a:ext>
            </a:extLst>
          </p:cNvPr>
          <p:cNvPicPr>
            <a:picLocks noChangeAspect="1"/>
          </p:cNvPicPr>
          <p:nvPr/>
        </p:nvPicPr>
        <p:blipFill>
          <a:blip r:embed="rId2"/>
          <a:stretch>
            <a:fillRect/>
          </a:stretch>
        </p:blipFill>
        <p:spPr>
          <a:xfrm>
            <a:off x="10798141" y="241300"/>
            <a:ext cx="1064177" cy="1231900"/>
          </a:xfrm>
          <a:prstGeom prst="rect">
            <a:avLst/>
          </a:prstGeom>
        </p:spPr>
      </p:pic>
      <p:sp>
        <p:nvSpPr>
          <p:cNvPr id="4" name="TextBox 3">
            <a:extLst>
              <a:ext uri="{FF2B5EF4-FFF2-40B4-BE49-F238E27FC236}">
                <a16:creationId xmlns:a16="http://schemas.microsoft.com/office/drawing/2014/main" id="{AFCF07DA-7A8E-E44B-A8CA-23738CA6917D}"/>
              </a:ext>
            </a:extLst>
          </p:cNvPr>
          <p:cNvSpPr txBox="1"/>
          <p:nvPr/>
        </p:nvSpPr>
        <p:spPr>
          <a:xfrm>
            <a:off x="2870199" y="1856010"/>
            <a:ext cx="8992119" cy="3693319"/>
          </a:xfrm>
          <a:prstGeom prst="rect">
            <a:avLst/>
          </a:prstGeom>
          <a:noFill/>
        </p:spPr>
        <p:txBody>
          <a:bodyPr wrap="square" rtlCol="0">
            <a:spAutoFit/>
          </a:bodyPr>
          <a:lstStyle/>
          <a:p>
            <a:r>
              <a:rPr lang="en-US" dirty="0"/>
              <a:t>While you can easily share your .</a:t>
            </a:r>
            <a:r>
              <a:rPr lang="en-US" dirty="0" err="1"/>
              <a:t>Rmd</a:t>
            </a:r>
            <a:r>
              <a:rPr lang="en-US" dirty="0"/>
              <a:t> files with colleagues so they can run your Shiny apps locally, it is possible to publish R Shiny Apps online.</a:t>
            </a:r>
          </a:p>
          <a:p>
            <a:endParaRPr lang="en-US" dirty="0"/>
          </a:p>
          <a:p>
            <a:r>
              <a:rPr lang="en-US" dirty="0"/>
              <a:t>This requires either installing the Shiny Server or </a:t>
            </a:r>
            <a:r>
              <a:rPr lang="en-US" dirty="0" err="1"/>
              <a:t>Rstudio</a:t>
            </a:r>
            <a:r>
              <a:rPr lang="en-US" dirty="0"/>
              <a:t> Connect packages, or using the </a:t>
            </a:r>
            <a:r>
              <a:rPr lang="en-US" b="1" i="1" dirty="0" err="1"/>
              <a:t>ShinyApps.io</a:t>
            </a:r>
            <a:r>
              <a:rPr lang="en-US" dirty="0"/>
              <a:t> server.</a:t>
            </a:r>
          </a:p>
          <a:p>
            <a:endParaRPr lang="en-US" dirty="0"/>
          </a:p>
          <a:p>
            <a:r>
              <a:rPr lang="en-US" dirty="0" err="1"/>
              <a:t>ShinyApps.io</a:t>
            </a:r>
            <a:r>
              <a:rPr lang="en-US" dirty="0"/>
              <a:t> will allow you to host a small number of publicly-available apps with a limited amount of processing time per month for free. More apps and processing time requires a paid subscription. You need to also setup an account and push your app using the </a:t>
            </a:r>
            <a:r>
              <a:rPr lang="en-US" b="1" i="1" dirty="0" err="1"/>
              <a:t>rsconnect</a:t>
            </a:r>
            <a:r>
              <a:rPr lang="en-US" b="1" i="1" dirty="0"/>
              <a:t>::</a:t>
            </a:r>
            <a:r>
              <a:rPr lang="en-US" b="1" i="1" dirty="0" err="1"/>
              <a:t>deployApp</a:t>
            </a:r>
            <a:r>
              <a:rPr lang="en-US" b="1" i="1" dirty="0"/>
              <a:t>(</a:t>
            </a:r>
            <a:r>
              <a:rPr lang="en-US" b="1" dirty="0"/>
              <a:t>)</a:t>
            </a:r>
            <a:r>
              <a:rPr lang="en-US" dirty="0"/>
              <a:t> function from the ‘</a:t>
            </a:r>
            <a:r>
              <a:rPr lang="en-US" b="1" dirty="0" err="1"/>
              <a:t>rsconnect</a:t>
            </a:r>
            <a:r>
              <a:rPr lang="en-US" dirty="0"/>
              <a:t>’ R package.</a:t>
            </a:r>
          </a:p>
          <a:p>
            <a:endParaRPr lang="en-US" dirty="0"/>
          </a:p>
          <a:p>
            <a:r>
              <a:rPr lang="en-US" dirty="0"/>
              <a:t>For more information see: </a:t>
            </a:r>
            <a:r>
              <a:rPr lang="en-US" dirty="0">
                <a:hlinkClick r:id="rId3"/>
              </a:rPr>
              <a:t>https://</a:t>
            </a:r>
            <a:r>
              <a:rPr lang="en-US" dirty="0" err="1">
                <a:hlinkClick r:id="rId3"/>
              </a:rPr>
              <a:t>shinyapps.io</a:t>
            </a:r>
            <a:r>
              <a:rPr lang="en-US" dirty="0">
                <a:hlinkClick r:id="rId3"/>
              </a:rPr>
              <a:t>/</a:t>
            </a:r>
            <a:endParaRPr lang="en-US" dirty="0"/>
          </a:p>
        </p:txBody>
      </p:sp>
    </p:spTree>
    <p:extLst>
      <p:ext uri="{BB962C8B-B14F-4D97-AF65-F5344CB8AC3E}">
        <p14:creationId xmlns:p14="http://schemas.microsoft.com/office/powerpoint/2010/main" val="473602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42C5A-8873-8645-9456-DDB31276514F}"/>
              </a:ext>
            </a:extLst>
          </p:cNvPr>
          <p:cNvSpPr>
            <a:spLocks noGrp="1"/>
          </p:cNvSpPr>
          <p:nvPr>
            <p:ph type="title"/>
          </p:nvPr>
        </p:nvSpPr>
        <p:spPr/>
        <p:txBody>
          <a:bodyPr/>
          <a:lstStyle/>
          <a:p>
            <a:r>
              <a:rPr lang="en-US" b="1" dirty="0"/>
              <a:t>Additional Ways to Publish</a:t>
            </a:r>
          </a:p>
        </p:txBody>
      </p:sp>
      <p:sp>
        <p:nvSpPr>
          <p:cNvPr id="3" name="TextBox 2">
            <a:extLst>
              <a:ext uri="{FF2B5EF4-FFF2-40B4-BE49-F238E27FC236}">
                <a16:creationId xmlns:a16="http://schemas.microsoft.com/office/drawing/2014/main" id="{03047E30-B647-2444-BBB3-F439FAB8220C}"/>
              </a:ext>
            </a:extLst>
          </p:cNvPr>
          <p:cNvSpPr txBox="1"/>
          <p:nvPr/>
        </p:nvSpPr>
        <p:spPr>
          <a:xfrm>
            <a:off x="2871262" y="1661815"/>
            <a:ext cx="6985000" cy="4801314"/>
          </a:xfrm>
          <a:prstGeom prst="rect">
            <a:avLst/>
          </a:prstGeom>
          <a:noFill/>
        </p:spPr>
        <p:txBody>
          <a:bodyPr wrap="square" rtlCol="0">
            <a:spAutoFit/>
          </a:bodyPr>
          <a:lstStyle/>
          <a:p>
            <a:r>
              <a:rPr lang="en-US" dirty="0"/>
              <a:t>The </a:t>
            </a:r>
            <a:r>
              <a:rPr lang="en-US" b="1" dirty="0" err="1"/>
              <a:t>bookdown</a:t>
            </a:r>
            <a:r>
              <a:rPr lang="en-US" dirty="0"/>
              <a:t> package is an extension for R Markdown that allows you to make professional publications (not just books!) in a number of elegant formats. For more details see: </a:t>
            </a:r>
            <a:r>
              <a:rPr lang="en-US" dirty="0">
                <a:hlinkClick r:id="rId2"/>
              </a:rPr>
              <a:t>https://bookdown.org</a:t>
            </a:r>
            <a:endParaRPr lang="en-US" dirty="0"/>
          </a:p>
          <a:p>
            <a:endParaRPr lang="en-US" dirty="0"/>
          </a:p>
          <a:p>
            <a:endParaRPr lang="en-US" dirty="0"/>
          </a:p>
          <a:p>
            <a:endParaRPr lang="en-US" dirty="0"/>
          </a:p>
          <a:p>
            <a:r>
              <a:rPr lang="en-US" dirty="0"/>
              <a:t>The new </a:t>
            </a:r>
            <a:r>
              <a:rPr lang="en-US" b="1" dirty="0" err="1"/>
              <a:t>rticles</a:t>
            </a:r>
            <a:r>
              <a:rPr lang="en-US" dirty="0"/>
              <a:t> package seeks to help with journal publishing by making an easy interface for popular journal templates like PLOS. See: </a:t>
            </a:r>
            <a:r>
              <a:rPr lang="en-US" dirty="0">
                <a:hlinkClick r:id="rId3"/>
              </a:rPr>
              <a:t>https://cran.r-project.org/package=rticles</a:t>
            </a:r>
            <a:endParaRPr lang="en-US" dirty="0"/>
          </a:p>
          <a:p>
            <a:endParaRPr lang="en-US" dirty="0"/>
          </a:p>
          <a:p>
            <a:endParaRPr lang="en-US" dirty="0"/>
          </a:p>
          <a:p>
            <a:endParaRPr lang="en-US" dirty="0"/>
          </a:p>
          <a:p>
            <a:r>
              <a:rPr lang="en-US" dirty="0"/>
              <a:t>New output formats are being added both by the R Markdown authors as well as the R community. For more details see: </a:t>
            </a:r>
            <a:r>
              <a:rPr lang="en-US" dirty="0">
                <a:hlinkClick r:id="rId4"/>
              </a:rPr>
              <a:t>https://</a:t>
            </a:r>
            <a:r>
              <a:rPr lang="en-US" dirty="0" err="1">
                <a:hlinkClick r:id="rId4"/>
              </a:rPr>
              <a:t>rmarkdown.rstudio.com</a:t>
            </a:r>
            <a:r>
              <a:rPr lang="en-US" dirty="0">
                <a:hlinkClick r:id="rId4"/>
              </a:rPr>
              <a:t>/</a:t>
            </a:r>
            <a:r>
              <a:rPr lang="en-US" dirty="0" err="1">
                <a:hlinkClick r:id="rId4"/>
              </a:rPr>
              <a:t>formats.html</a:t>
            </a:r>
            <a:endParaRPr lang="en-US" dirty="0"/>
          </a:p>
          <a:p>
            <a:endParaRPr lang="en-US" dirty="0"/>
          </a:p>
        </p:txBody>
      </p:sp>
      <p:pic>
        <p:nvPicPr>
          <p:cNvPr id="4" name="Picture 3">
            <a:extLst>
              <a:ext uri="{FF2B5EF4-FFF2-40B4-BE49-F238E27FC236}">
                <a16:creationId xmlns:a16="http://schemas.microsoft.com/office/drawing/2014/main" id="{EB5723FC-8D47-DF49-8B0F-0C898F93F6EA}"/>
              </a:ext>
            </a:extLst>
          </p:cNvPr>
          <p:cNvPicPr>
            <a:picLocks noChangeAspect="1"/>
          </p:cNvPicPr>
          <p:nvPr/>
        </p:nvPicPr>
        <p:blipFill>
          <a:blip r:embed="rId5"/>
          <a:stretch>
            <a:fillRect/>
          </a:stretch>
        </p:blipFill>
        <p:spPr>
          <a:xfrm>
            <a:off x="10134600" y="1433215"/>
            <a:ext cx="1270000" cy="1460500"/>
          </a:xfrm>
          <a:prstGeom prst="rect">
            <a:avLst/>
          </a:prstGeom>
        </p:spPr>
      </p:pic>
    </p:spTree>
    <p:extLst>
      <p:ext uri="{BB962C8B-B14F-4D97-AF65-F5344CB8AC3E}">
        <p14:creationId xmlns:p14="http://schemas.microsoft.com/office/powerpoint/2010/main" val="11473196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72D82-4EFE-5A4E-AD18-4F9037394495}"/>
              </a:ext>
            </a:extLst>
          </p:cNvPr>
          <p:cNvSpPr>
            <a:spLocks noGrp="1"/>
          </p:cNvSpPr>
          <p:nvPr>
            <p:ph type="title"/>
          </p:nvPr>
        </p:nvSpPr>
        <p:spPr/>
        <p:txBody>
          <a:bodyPr/>
          <a:lstStyle/>
          <a:p>
            <a:r>
              <a:rPr lang="en-US" b="1" dirty="0"/>
              <a:t>Use R Markdown with GitHub</a:t>
            </a:r>
          </a:p>
        </p:txBody>
      </p:sp>
      <p:sp>
        <p:nvSpPr>
          <p:cNvPr id="3" name="TextBox 2">
            <a:extLst>
              <a:ext uri="{FF2B5EF4-FFF2-40B4-BE49-F238E27FC236}">
                <a16:creationId xmlns:a16="http://schemas.microsoft.com/office/drawing/2014/main" id="{384998E6-0D0D-2C41-AB92-BC6089B22F96}"/>
              </a:ext>
            </a:extLst>
          </p:cNvPr>
          <p:cNvSpPr txBox="1"/>
          <p:nvPr/>
        </p:nvSpPr>
        <p:spPr>
          <a:xfrm>
            <a:off x="3124200" y="1905000"/>
            <a:ext cx="7721600" cy="2585323"/>
          </a:xfrm>
          <a:prstGeom prst="rect">
            <a:avLst/>
          </a:prstGeom>
          <a:noFill/>
        </p:spPr>
        <p:txBody>
          <a:bodyPr wrap="square" rtlCol="0">
            <a:spAutoFit/>
          </a:bodyPr>
          <a:lstStyle/>
          <a:p>
            <a:r>
              <a:rPr lang="en-US" dirty="0"/>
              <a:t>You can host your .</a:t>
            </a:r>
            <a:r>
              <a:rPr lang="en-US" dirty="0" err="1"/>
              <a:t>Rmd</a:t>
            </a:r>
            <a:r>
              <a:rPr lang="en-US" dirty="0"/>
              <a:t> files on </a:t>
            </a:r>
            <a:r>
              <a:rPr lang="en-US" dirty="0" err="1"/>
              <a:t>GitHub.com</a:t>
            </a:r>
            <a:r>
              <a:rPr lang="en-US" dirty="0"/>
              <a:t> just like your usual code files.</a:t>
            </a:r>
          </a:p>
          <a:p>
            <a:endParaRPr lang="en-US" dirty="0"/>
          </a:p>
          <a:p>
            <a:r>
              <a:rPr lang="en-US" dirty="0"/>
              <a:t>This is a great way to have </a:t>
            </a:r>
            <a:r>
              <a:rPr lang="en-US" b="1" i="1" dirty="0"/>
              <a:t>version control</a:t>
            </a:r>
            <a:r>
              <a:rPr lang="en-US" dirty="0"/>
              <a:t> for your documents and allows you to easily share your analysis with colleagues</a:t>
            </a:r>
          </a:p>
          <a:p>
            <a:endParaRPr lang="en-US" dirty="0"/>
          </a:p>
          <a:p>
            <a:r>
              <a:rPr lang="en-US" dirty="0"/>
              <a:t>An added benefit of using R Markdown on GitHub is that you don’t need to save plots and figures in the repo - they can just be generated by R Markdown!</a:t>
            </a:r>
          </a:p>
        </p:txBody>
      </p:sp>
    </p:spTree>
    <p:extLst>
      <p:ext uri="{BB962C8B-B14F-4D97-AF65-F5344CB8AC3E}">
        <p14:creationId xmlns:p14="http://schemas.microsoft.com/office/powerpoint/2010/main" val="421203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FD97-F0FD-794D-A204-4F3CEBF825E5}"/>
              </a:ext>
            </a:extLst>
          </p:cNvPr>
          <p:cNvSpPr>
            <a:spLocks noGrp="1"/>
          </p:cNvSpPr>
          <p:nvPr>
            <p:ph type="title"/>
          </p:nvPr>
        </p:nvSpPr>
        <p:spPr>
          <a:xfrm>
            <a:off x="2592924" y="517783"/>
            <a:ext cx="8911687" cy="641722"/>
          </a:xfrm>
        </p:spPr>
        <p:txBody>
          <a:bodyPr>
            <a:normAutofit fontScale="90000"/>
          </a:bodyPr>
          <a:lstStyle/>
          <a:p>
            <a:r>
              <a:rPr lang="en-US" b="1" dirty="0"/>
              <a:t>Using # for Headers </a:t>
            </a:r>
            <a:r>
              <a:rPr lang="en-US" dirty="0"/>
              <a:t>(Block-Level Elements)</a:t>
            </a:r>
          </a:p>
        </p:txBody>
      </p:sp>
      <p:sp>
        <p:nvSpPr>
          <p:cNvPr id="4" name="TextBox 3">
            <a:extLst>
              <a:ext uri="{FF2B5EF4-FFF2-40B4-BE49-F238E27FC236}">
                <a16:creationId xmlns:a16="http://schemas.microsoft.com/office/drawing/2014/main" id="{54D15454-A507-9445-95CB-C8CC5CFAABB8}"/>
              </a:ext>
            </a:extLst>
          </p:cNvPr>
          <p:cNvSpPr txBox="1"/>
          <p:nvPr/>
        </p:nvSpPr>
        <p:spPr>
          <a:xfrm>
            <a:off x="2401538" y="1581834"/>
            <a:ext cx="3657600"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dirty="0">
                <a:latin typeface="Andale Mono" panose="020B0509000000000004" pitchFamily="49" charset="0"/>
              </a:rPr>
              <a:t># My Header</a:t>
            </a:r>
          </a:p>
          <a:p>
            <a:r>
              <a:rPr lang="en-US" sz="1400" dirty="0">
                <a:latin typeface="Andale Mono" panose="020B0509000000000004" pitchFamily="49" charset="0"/>
              </a:rPr>
              <a:t>My paragraph text.</a:t>
            </a:r>
          </a:p>
          <a:p>
            <a:endParaRPr lang="en-US" sz="1400" dirty="0">
              <a:latin typeface="Andale Mono" panose="020B0509000000000004" pitchFamily="49" charset="0"/>
            </a:endParaRPr>
          </a:p>
          <a:p>
            <a:endParaRPr lang="en-US" sz="1400" dirty="0">
              <a:latin typeface="Andale Mono" panose="020B0509000000000004" pitchFamily="49" charset="0"/>
            </a:endParaRPr>
          </a:p>
        </p:txBody>
      </p:sp>
      <p:sp>
        <p:nvSpPr>
          <p:cNvPr id="7" name="TextBox 6">
            <a:extLst>
              <a:ext uri="{FF2B5EF4-FFF2-40B4-BE49-F238E27FC236}">
                <a16:creationId xmlns:a16="http://schemas.microsoft.com/office/drawing/2014/main" id="{569F201B-78D4-3342-992B-DD4D1779EB69}"/>
              </a:ext>
            </a:extLst>
          </p:cNvPr>
          <p:cNvSpPr txBox="1"/>
          <p:nvPr/>
        </p:nvSpPr>
        <p:spPr>
          <a:xfrm>
            <a:off x="3613823" y="1274721"/>
            <a:ext cx="6511719" cy="369332"/>
          </a:xfrm>
          <a:prstGeom prst="rect">
            <a:avLst/>
          </a:prstGeom>
          <a:noFill/>
        </p:spPr>
        <p:txBody>
          <a:bodyPr wrap="none" rtlCol="0">
            <a:spAutoFit/>
          </a:bodyPr>
          <a:lstStyle/>
          <a:p>
            <a:r>
              <a:rPr lang="en-US" i="1" dirty="0"/>
              <a:t>Type this!                                           It should look like this!  </a:t>
            </a:r>
          </a:p>
        </p:txBody>
      </p:sp>
      <p:sp>
        <p:nvSpPr>
          <p:cNvPr id="8" name="TextBox 7">
            <a:extLst>
              <a:ext uri="{FF2B5EF4-FFF2-40B4-BE49-F238E27FC236}">
                <a16:creationId xmlns:a16="http://schemas.microsoft.com/office/drawing/2014/main" id="{2B5AE1E6-CC6C-8E41-A3D0-A565707A3E91}"/>
              </a:ext>
            </a:extLst>
          </p:cNvPr>
          <p:cNvSpPr txBox="1"/>
          <p:nvPr/>
        </p:nvSpPr>
        <p:spPr>
          <a:xfrm>
            <a:off x="6775064" y="1581834"/>
            <a:ext cx="3657600"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b="1" dirty="0"/>
              <a:t>My Header</a:t>
            </a:r>
          </a:p>
          <a:p>
            <a:endParaRPr lang="en-US" sz="1400" dirty="0"/>
          </a:p>
          <a:p>
            <a:r>
              <a:rPr lang="en-US" sz="1400" dirty="0"/>
              <a:t>My paragraph text.</a:t>
            </a:r>
          </a:p>
        </p:txBody>
      </p:sp>
      <p:sp>
        <p:nvSpPr>
          <p:cNvPr id="11" name="Right Arrow 10">
            <a:extLst>
              <a:ext uri="{FF2B5EF4-FFF2-40B4-BE49-F238E27FC236}">
                <a16:creationId xmlns:a16="http://schemas.microsoft.com/office/drawing/2014/main" id="{46670391-72F3-964A-BA96-CDB15EFD0CF5}"/>
              </a:ext>
            </a:extLst>
          </p:cNvPr>
          <p:cNvSpPr/>
          <p:nvPr/>
        </p:nvSpPr>
        <p:spPr>
          <a:xfrm>
            <a:off x="6166884" y="1759269"/>
            <a:ext cx="520995" cy="168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2B9C7ADE-82F3-3843-9F7D-DA561B07C336}"/>
              </a:ext>
            </a:extLst>
          </p:cNvPr>
          <p:cNvCxnSpPr/>
          <p:nvPr/>
        </p:nvCxnSpPr>
        <p:spPr>
          <a:xfrm>
            <a:off x="6858000" y="2052084"/>
            <a:ext cx="3370521" cy="0"/>
          </a:xfrm>
          <a:prstGeom prst="line">
            <a:avLst/>
          </a:prstGeom>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A274B031-6858-9C45-86E0-96F9684471F5}"/>
              </a:ext>
            </a:extLst>
          </p:cNvPr>
          <p:cNvSpPr txBox="1"/>
          <p:nvPr/>
        </p:nvSpPr>
        <p:spPr>
          <a:xfrm>
            <a:off x="2566342" y="3095444"/>
            <a:ext cx="9172002" cy="2308324"/>
          </a:xfrm>
          <a:prstGeom prst="rect">
            <a:avLst/>
          </a:prstGeom>
          <a:noFill/>
        </p:spPr>
        <p:txBody>
          <a:bodyPr wrap="square" rtlCol="0">
            <a:spAutoFit/>
          </a:bodyPr>
          <a:lstStyle/>
          <a:p>
            <a:r>
              <a:rPr lang="en-US" dirty="0"/>
              <a:t>You can structure your document using headers of different sizes. To make a header, place </a:t>
            </a:r>
            <a:r>
              <a:rPr lang="en-US" b="1" dirty="0"/>
              <a:t>#</a:t>
            </a:r>
            <a:r>
              <a:rPr lang="en-US" dirty="0"/>
              <a:t> in front of the text </a:t>
            </a:r>
            <a:r>
              <a:rPr lang="en-US" i="1" dirty="0"/>
              <a:t>separated by a space</a:t>
            </a:r>
            <a:r>
              <a:rPr lang="en-US" dirty="0"/>
              <a:t>.</a:t>
            </a:r>
          </a:p>
          <a:p>
            <a:endParaRPr lang="en-US" i="1" dirty="0"/>
          </a:p>
          <a:p>
            <a:r>
              <a:rPr lang="en-US" i="1" dirty="0"/>
              <a:t>A single </a:t>
            </a:r>
            <a:r>
              <a:rPr lang="en-US" b="1" i="1" dirty="0"/>
              <a:t>#</a:t>
            </a:r>
            <a:r>
              <a:rPr lang="en-US" i="1" dirty="0"/>
              <a:t> is equivalent to &lt;h1&gt;…&lt;/h1&gt; in HTML. </a:t>
            </a:r>
            <a:r>
              <a:rPr lang="en-US" dirty="0"/>
              <a:t>Using </a:t>
            </a:r>
            <a:r>
              <a:rPr lang="en-US" b="1" dirty="0"/>
              <a:t>##</a:t>
            </a:r>
            <a:r>
              <a:rPr lang="en-US" dirty="0"/>
              <a:t> will produce a slightly smaller header font size (equiv. to &lt;h2&gt;)</a:t>
            </a:r>
          </a:p>
          <a:p>
            <a:endParaRPr lang="en-US" dirty="0"/>
          </a:p>
          <a:p>
            <a:endParaRPr lang="en-US" dirty="0"/>
          </a:p>
          <a:p>
            <a:r>
              <a:rPr lang="en-US" i="1" dirty="0">
                <a:solidFill>
                  <a:srgbClr val="C00000"/>
                </a:solidFill>
              </a:rPr>
              <a:t>Question! Up to how many #’s can you use before it stops working?</a:t>
            </a:r>
          </a:p>
        </p:txBody>
      </p:sp>
      <p:sp>
        <p:nvSpPr>
          <p:cNvPr id="21" name="TextBox 20">
            <a:extLst>
              <a:ext uri="{FF2B5EF4-FFF2-40B4-BE49-F238E27FC236}">
                <a16:creationId xmlns:a16="http://schemas.microsoft.com/office/drawing/2014/main" id="{BEACAB93-4AA1-F64F-9F09-AB324D591DC6}"/>
              </a:ext>
            </a:extLst>
          </p:cNvPr>
          <p:cNvSpPr txBox="1"/>
          <p:nvPr/>
        </p:nvSpPr>
        <p:spPr>
          <a:xfrm>
            <a:off x="2717477" y="5403768"/>
            <a:ext cx="7619394" cy="1200329"/>
          </a:xfrm>
          <a:prstGeom prst="rect">
            <a:avLst/>
          </a:prstGeom>
          <a:noFill/>
        </p:spPr>
        <p:txBody>
          <a:bodyPr wrap="none" rtlCol="0">
            <a:spAutoFit/>
          </a:bodyPr>
          <a:lstStyle/>
          <a:p>
            <a:pPr algn="ctr"/>
            <a:r>
              <a:rPr lang="en-US" b="1" dirty="0">
                <a:solidFill>
                  <a:srgbClr val="C00000"/>
                </a:solidFill>
              </a:rPr>
              <a:t>Answer: 6</a:t>
            </a:r>
          </a:p>
          <a:p>
            <a:pPr algn="ctr"/>
            <a:endParaRPr lang="en-US" b="1" dirty="0">
              <a:solidFill>
                <a:srgbClr val="C00000"/>
              </a:solidFill>
            </a:endParaRPr>
          </a:p>
          <a:p>
            <a:pPr algn="ctr"/>
            <a:r>
              <a:rPr lang="en-US" i="1" dirty="0"/>
              <a:t>In your free time, try out some of the other cool tricks in Markdown.</a:t>
            </a:r>
          </a:p>
          <a:p>
            <a:pPr algn="ctr"/>
            <a:r>
              <a:rPr lang="en-US" i="1" dirty="0"/>
              <a:t>This should be enough to get us started today!</a:t>
            </a:r>
          </a:p>
        </p:txBody>
      </p:sp>
    </p:spTree>
    <p:extLst>
      <p:ext uri="{BB962C8B-B14F-4D97-AF65-F5344CB8AC3E}">
        <p14:creationId xmlns:p14="http://schemas.microsoft.com/office/powerpoint/2010/main" val="31431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88F79-16C7-3A40-9A8F-A01374E07547}"/>
              </a:ext>
            </a:extLst>
          </p:cNvPr>
          <p:cNvSpPr>
            <a:spLocks noGrp="1"/>
          </p:cNvSpPr>
          <p:nvPr>
            <p:ph type="title"/>
          </p:nvPr>
        </p:nvSpPr>
        <p:spPr/>
        <p:txBody>
          <a:bodyPr/>
          <a:lstStyle/>
          <a:p>
            <a:r>
              <a:rPr lang="en-US" b="1" dirty="0"/>
              <a:t>Resources to Continue Learning</a:t>
            </a:r>
          </a:p>
        </p:txBody>
      </p:sp>
      <p:sp>
        <p:nvSpPr>
          <p:cNvPr id="3" name="TextBox 2">
            <a:extLst>
              <a:ext uri="{FF2B5EF4-FFF2-40B4-BE49-F238E27FC236}">
                <a16:creationId xmlns:a16="http://schemas.microsoft.com/office/drawing/2014/main" id="{3781ECB1-E9AC-724D-8048-FE4096C5495C}"/>
              </a:ext>
            </a:extLst>
          </p:cNvPr>
          <p:cNvSpPr txBox="1"/>
          <p:nvPr/>
        </p:nvSpPr>
        <p:spPr>
          <a:xfrm>
            <a:off x="2592924" y="1905000"/>
            <a:ext cx="8852331" cy="3447098"/>
          </a:xfrm>
          <a:prstGeom prst="rect">
            <a:avLst/>
          </a:prstGeom>
          <a:noFill/>
        </p:spPr>
        <p:txBody>
          <a:bodyPr wrap="square" rtlCol="0">
            <a:spAutoFit/>
          </a:bodyPr>
          <a:lstStyle/>
          <a:p>
            <a:pPr marL="285750" indent="-285750">
              <a:buFont typeface="Arial" panose="020B0604020202020204" pitchFamily="34" charset="0"/>
              <a:buChar char="•"/>
            </a:pPr>
            <a:r>
              <a:rPr lang="en-US" sz="2000" i="1" dirty="0"/>
              <a:t>R Markdown: The Definitive Guide </a:t>
            </a:r>
            <a:r>
              <a:rPr lang="en-US" sz="2000" dirty="0"/>
              <a:t>(free E-book by the authors):</a:t>
            </a:r>
            <a:br>
              <a:rPr lang="en-US" sz="2000" dirty="0"/>
            </a:br>
            <a:r>
              <a:rPr lang="en-US" sz="2000" dirty="0">
                <a:hlinkClick r:id="rId2"/>
              </a:rPr>
              <a:t>https://bookdown.org/yihui/rmarkdown/</a:t>
            </a:r>
            <a:endParaRPr lang="en-US" sz="2000" dirty="0"/>
          </a:p>
          <a:p>
            <a:endParaRPr lang="en-US" sz="2000" dirty="0"/>
          </a:p>
          <a:p>
            <a:endParaRPr lang="en-US" sz="2000" dirty="0"/>
          </a:p>
          <a:p>
            <a:pPr marL="285750" indent="-285750">
              <a:buFont typeface="Arial" panose="020B0604020202020204" pitchFamily="34" charset="0"/>
              <a:buChar char="•"/>
            </a:pPr>
            <a:r>
              <a:rPr lang="en-US" sz="2000" dirty="0"/>
              <a:t>R Studio’s R Markdown Documentation:</a:t>
            </a:r>
            <a:br>
              <a:rPr lang="en-US" sz="2000" dirty="0"/>
            </a:br>
            <a:r>
              <a:rPr lang="en-US" sz="2000" dirty="0">
                <a:hlinkClick r:id="rId3"/>
              </a:rPr>
              <a:t>https://rmarkdown.rstudio.com</a:t>
            </a:r>
            <a:endParaRPr lang="en-US" sz="2000" dirty="0"/>
          </a:p>
          <a:p>
            <a:pPr marL="285750" indent="-285750">
              <a:buFont typeface="Arial" panose="020B0604020202020204" pitchFamily="34" charset="0"/>
              <a:buChar char="•"/>
            </a:pPr>
            <a:endParaRPr lang="en-US" sz="2000" dirty="0"/>
          </a:p>
          <a:p>
            <a:endParaRPr lang="en-US" sz="2000" dirty="0"/>
          </a:p>
          <a:p>
            <a:pPr marL="285750" indent="-285750">
              <a:buFont typeface="Arial" panose="020B0604020202020204" pitchFamily="34" charset="0"/>
              <a:buChar char="•"/>
            </a:pPr>
            <a:r>
              <a:rPr lang="en-US" sz="2000" dirty="0"/>
              <a:t>“R for Data Science” by G. </a:t>
            </a:r>
            <a:r>
              <a:rPr lang="en-US" sz="2000" dirty="0" err="1"/>
              <a:t>Grolemund</a:t>
            </a:r>
            <a:r>
              <a:rPr lang="en-US" sz="2000" dirty="0"/>
              <a:t> and H. Wickham</a:t>
            </a:r>
            <a:br>
              <a:rPr lang="en-US" sz="2000" dirty="0"/>
            </a:br>
            <a:r>
              <a:rPr lang="en-US" sz="2000" dirty="0"/>
              <a:t>Has details on using the </a:t>
            </a:r>
            <a:r>
              <a:rPr lang="en-US" sz="2000" b="1" dirty="0" err="1"/>
              <a:t>tidyverse</a:t>
            </a:r>
            <a:r>
              <a:rPr lang="en-US" sz="2000" dirty="0"/>
              <a:t>,</a:t>
            </a:r>
            <a:r>
              <a:rPr lang="en-US" sz="2000" b="1" dirty="0"/>
              <a:t> ggplot2</a:t>
            </a:r>
            <a:r>
              <a:rPr lang="en-US" sz="2000" dirty="0"/>
              <a:t>,</a:t>
            </a:r>
            <a:r>
              <a:rPr lang="en-US" sz="2000" b="1" dirty="0"/>
              <a:t> shiny, </a:t>
            </a:r>
            <a:r>
              <a:rPr lang="en-US" sz="2000" dirty="0"/>
              <a:t>and</a:t>
            </a:r>
            <a:r>
              <a:rPr lang="en-US" sz="2000" b="1" dirty="0"/>
              <a:t> </a:t>
            </a:r>
            <a:r>
              <a:rPr lang="en-US" sz="2000" b="1" dirty="0" err="1"/>
              <a:t>rmarkdown</a:t>
            </a:r>
            <a:endParaRPr lang="en-US" sz="2000" dirty="0"/>
          </a:p>
          <a:p>
            <a:endParaRPr lang="en-US" dirty="0"/>
          </a:p>
        </p:txBody>
      </p:sp>
    </p:spTree>
    <p:extLst>
      <p:ext uri="{BB962C8B-B14F-4D97-AF65-F5344CB8AC3E}">
        <p14:creationId xmlns:p14="http://schemas.microsoft.com/office/powerpoint/2010/main" val="29888015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A44AA-E446-9743-899F-F7D93245218D}"/>
              </a:ext>
            </a:extLst>
          </p:cNvPr>
          <p:cNvSpPr>
            <a:spLocks noGrp="1"/>
          </p:cNvSpPr>
          <p:nvPr>
            <p:ph type="title"/>
          </p:nvPr>
        </p:nvSpPr>
        <p:spPr>
          <a:xfrm>
            <a:off x="2400300" y="695547"/>
            <a:ext cx="9275761" cy="1280890"/>
          </a:xfrm>
        </p:spPr>
        <p:txBody>
          <a:bodyPr>
            <a:normAutofit/>
          </a:bodyPr>
          <a:lstStyle/>
          <a:p>
            <a:r>
              <a:rPr lang="en-US" sz="3200" b="1" dirty="0"/>
              <a:t>Extra Challenge Dataset (or import your own!)</a:t>
            </a:r>
          </a:p>
        </p:txBody>
      </p:sp>
      <p:sp>
        <p:nvSpPr>
          <p:cNvPr id="3" name="TextBox 2">
            <a:extLst>
              <a:ext uri="{FF2B5EF4-FFF2-40B4-BE49-F238E27FC236}">
                <a16:creationId xmlns:a16="http://schemas.microsoft.com/office/drawing/2014/main" id="{2660B990-8A3D-5E4E-9C4E-D33701FACBEA}"/>
              </a:ext>
            </a:extLst>
          </p:cNvPr>
          <p:cNvSpPr txBox="1"/>
          <p:nvPr/>
        </p:nvSpPr>
        <p:spPr>
          <a:xfrm>
            <a:off x="3128963" y="2228850"/>
            <a:ext cx="7929562" cy="3970318"/>
          </a:xfrm>
          <a:prstGeom prst="rect">
            <a:avLst/>
          </a:prstGeom>
          <a:noFill/>
        </p:spPr>
        <p:txBody>
          <a:bodyPr wrap="square" rtlCol="0">
            <a:spAutoFit/>
          </a:bodyPr>
          <a:lstStyle/>
          <a:p>
            <a:r>
              <a:rPr lang="en-US" dirty="0"/>
              <a:t>In the files you downloaded from the course website you should see a dataset called: </a:t>
            </a:r>
            <a:r>
              <a:rPr lang="en-US" b="1" dirty="0"/>
              <a:t>“</a:t>
            </a:r>
            <a:r>
              <a:rPr lang="en-US" b="1" dirty="0" err="1"/>
              <a:t>NCHS_Death_rates_and_life_expectancy_at_birth.csv</a:t>
            </a:r>
            <a:r>
              <a:rPr lang="en-US" b="1" dirty="0"/>
              <a:t>”</a:t>
            </a:r>
          </a:p>
          <a:p>
            <a:endParaRPr lang="en-US" dirty="0"/>
          </a:p>
          <a:p>
            <a:r>
              <a:rPr lang="en-US" dirty="0"/>
              <a:t>Generate a short report that describes how life expectancy has changed over time for females, males, and </a:t>
            </a:r>
            <a:r>
              <a:rPr lang="en-US" i="1" dirty="0"/>
              <a:t>both</a:t>
            </a:r>
            <a:r>
              <a:rPr lang="en-US" dirty="0"/>
              <a:t> sexes.</a:t>
            </a:r>
          </a:p>
          <a:p>
            <a:endParaRPr lang="en-US" dirty="0"/>
          </a:p>
          <a:p>
            <a:r>
              <a:rPr lang="en-US" b="1" i="1" dirty="0"/>
              <a:t>It would be very nice to have the raw dataset first as an HTML table for collaborators to review, followed by an interactive plot (with time as the X axis) and a few accompanying sentences that describe it!</a:t>
            </a:r>
          </a:p>
          <a:p>
            <a:endParaRPr lang="en-US" b="1" i="1" dirty="0"/>
          </a:p>
          <a:p>
            <a:r>
              <a:rPr lang="en-US" b="1" i="1" dirty="0"/>
              <a:t>If you like stats, maybe you could try to show if there is a statistical difference in the mean change in life expectancy between females and males?</a:t>
            </a:r>
          </a:p>
        </p:txBody>
      </p:sp>
    </p:spTree>
    <p:extLst>
      <p:ext uri="{BB962C8B-B14F-4D97-AF65-F5344CB8AC3E}">
        <p14:creationId xmlns:p14="http://schemas.microsoft.com/office/powerpoint/2010/main" val="1351359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6708E-8078-ED48-9CFA-2A77381B4635}"/>
              </a:ext>
            </a:extLst>
          </p:cNvPr>
          <p:cNvSpPr>
            <a:spLocks noGrp="1"/>
          </p:cNvSpPr>
          <p:nvPr>
            <p:ph type="title"/>
          </p:nvPr>
        </p:nvSpPr>
        <p:spPr>
          <a:xfrm>
            <a:off x="2389724" y="1071150"/>
            <a:ext cx="8911687" cy="1280890"/>
          </a:xfrm>
        </p:spPr>
        <p:txBody>
          <a:bodyPr/>
          <a:lstStyle/>
          <a:p>
            <a:pPr algn="ctr"/>
            <a:r>
              <a:rPr lang="en-US" dirty="0"/>
              <a:t>What if you want to literally write one of the special syntax characters?</a:t>
            </a:r>
          </a:p>
        </p:txBody>
      </p:sp>
      <p:sp>
        <p:nvSpPr>
          <p:cNvPr id="3" name="TextBox 2">
            <a:extLst>
              <a:ext uri="{FF2B5EF4-FFF2-40B4-BE49-F238E27FC236}">
                <a16:creationId xmlns:a16="http://schemas.microsoft.com/office/drawing/2014/main" id="{1A30F4C0-2372-5043-9009-4F59F66337DC}"/>
              </a:ext>
            </a:extLst>
          </p:cNvPr>
          <p:cNvSpPr txBox="1"/>
          <p:nvPr/>
        </p:nvSpPr>
        <p:spPr>
          <a:xfrm>
            <a:off x="3766531" y="3266440"/>
            <a:ext cx="5719836" cy="1569660"/>
          </a:xfrm>
          <a:prstGeom prst="rect">
            <a:avLst/>
          </a:prstGeom>
          <a:noFill/>
        </p:spPr>
        <p:txBody>
          <a:bodyPr wrap="none" rtlCol="0">
            <a:spAutoFit/>
          </a:bodyPr>
          <a:lstStyle/>
          <a:p>
            <a:pPr algn="ctr"/>
            <a:r>
              <a:rPr lang="en-US" sz="3200" dirty="0">
                <a:solidFill>
                  <a:srgbClr val="FF0000"/>
                </a:solidFill>
              </a:rPr>
              <a:t>Put a backslash in front of it!</a:t>
            </a:r>
          </a:p>
          <a:p>
            <a:pPr algn="ctr"/>
            <a:endParaRPr lang="en-US" sz="3200" dirty="0">
              <a:solidFill>
                <a:srgbClr val="FF0000"/>
              </a:solidFill>
            </a:endParaRPr>
          </a:p>
          <a:p>
            <a:pPr algn="ctr"/>
            <a:r>
              <a:rPr lang="en-US" sz="3200" dirty="0">
                <a:solidFill>
                  <a:srgbClr val="FF0000"/>
                </a:solidFill>
                <a:latin typeface="Andale Mono" panose="020B0509000000000004" pitchFamily="49" charset="0"/>
              </a:rPr>
              <a:t>\!   \.   \#  </a:t>
            </a:r>
          </a:p>
        </p:txBody>
      </p:sp>
    </p:spTree>
    <p:extLst>
      <p:ext uri="{BB962C8B-B14F-4D97-AF65-F5344CB8AC3E}">
        <p14:creationId xmlns:p14="http://schemas.microsoft.com/office/powerpoint/2010/main" val="41266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E0FB6-249C-114B-955F-F0E7A7141002}"/>
              </a:ext>
            </a:extLst>
          </p:cNvPr>
          <p:cNvSpPr>
            <a:spLocks noGrp="1"/>
          </p:cNvSpPr>
          <p:nvPr>
            <p:ph type="title"/>
          </p:nvPr>
        </p:nvSpPr>
        <p:spPr>
          <a:xfrm>
            <a:off x="3089694" y="3148068"/>
            <a:ext cx="8911687" cy="1280890"/>
          </a:xfrm>
        </p:spPr>
        <p:txBody>
          <a:bodyPr/>
          <a:lstStyle/>
          <a:p>
            <a:r>
              <a:rPr lang="en-US" b="1" dirty="0"/>
              <a:t>So where’s the                     ???</a:t>
            </a:r>
            <a:endParaRPr lang="en-US" b="1" i="1" dirty="0"/>
          </a:p>
        </p:txBody>
      </p:sp>
      <p:pic>
        <p:nvPicPr>
          <p:cNvPr id="4" name="Picture 3">
            <a:extLst>
              <a:ext uri="{FF2B5EF4-FFF2-40B4-BE49-F238E27FC236}">
                <a16:creationId xmlns:a16="http://schemas.microsoft.com/office/drawing/2014/main" id="{31B40C7E-3755-FC44-9FF3-CFAD72CA280C}"/>
              </a:ext>
            </a:extLst>
          </p:cNvPr>
          <p:cNvPicPr>
            <a:picLocks noChangeAspect="1"/>
          </p:cNvPicPr>
          <p:nvPr/>
        </p:nvPicPr>
        <p:blipFill>
          <a:blip r:embed="rId2"/>
          <a:stretch>
            <a:fillRect/>
          </a:stretch>
        </p:blipFill>
        <p:spPr>
          <a:xfrm>
            <a:off x="6588960" y="2499828"/>
            <a:ext cx="2239010" cy="1745370"/>
          </a:xfrm>
          <a:prstGeom prst="rect">
            <a:avLst/>
          </a:prstGeom>
        </p:spPr>
      </p:pic>
      <p:sp>
        <p:nvSpPr>
          <p:cNvPr id="5" name="TextBox 4">
            <a:extLst>
              <a:ext uri="{FF2B5EF4-FFF2-40B4-BE49-F238E27FC236}">
                <a16:creationId xmlns:a16="http://schemas.microsoft.com/office/drawing/2014/main" id="{F3E9759A-EEA4-E24B-88F8-9D2BEF91F454}"/>
              </a:ext>
            </a:extLst>
          </p:cNvPr>
          <p:cNvSpPr txBox="1"/>
          <p:nvPr/>
        </p:nvSpPr>
        <p:spPr>
          <a:xfrm>
            <a:off x="1892969" y="6320589"/>
            <a:ext cx="9030036" cy="369332"/>
          </a:xfrm>
          <a:prstGeom prst="rect">
            <a:avLst/>
          </a:prstGeom>
          <a:noFill/>
        </p:spPr>
        <p:txBody>
          <a:bodyPr wrap="none" rtlCol="0">
            <a:spAutoFit/>
          </a:bodyPr>
          <a:lstStyle/>
          <a:p>
            <a:r>
              <a:rPr lang="en-US" dirty="0"/>
              <a:t>Much of the following content comes from “</a:t>
            </a:r>
            <a:r>
              <a:rPr lang="en-US" dirty="0">
                <a:hlinkClick r:id="rId3"/>
              </a:rPr>
              <a:t>R Markdown: The Definitive Guide</a:t>
            </a:r>
            <a:r>
              <a:rPr lang="en-US" dirty="0"/>
              <a:t>”!</a:t>
            </a:r>
          </a:p>
        </p:txBody>
      </p:sp>
    </p:spTree>
    <p:extLst>
      <p:ext uri="{BB962C8B-B14F-4D97-AF65-F5344CB8AC3E}">
        <p14:creationId xmlns:p14="http://schemas.microsoft.com/office/powerpoint/2010/main" val="1698986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E0FB6-249C-114B-955F-F0E7A7141002}"/>
              </a:ext>
            </a:extLst>
          </p:cNvPr>
          <p:cNvSpPr>
            <a:spLocks noGrp="1"/>
          </p:cNvSpPr>
          <p:nvPr>
            <p:ph type="title"/>
          </p:nvPr>
        </p:nvSpPr>
        <p:spPr>
          <a:xfrm>
            <a:off x="2400418" y="522816"/>
            <a:ext cx="8911687" cy="1280890"/>
          </a:xfrm>
        </p:spPr>
        <p:txBody>
          <a:bodyPr/>
          <a:lstStyle/>
          <a:p>
            <a:r>
              <a:rPr lang="en-US" b="1" dirty="0"/>
              <a:t>First Some Background</a:t>
            </a:r>
            <a:endParaRPr lang="en-US" b="1" i="1" dirty="0"/>
          </a:p>
        </p:txBody>
      </p:sp>
      <p:sp>
        <p:nvSpPr>
          <p:cNvPr id="3" name="Rectangle 2">
            <a:extLst>
              <a:ext uri="{FF2B5EF4-FFF2-40B4-BE49-F238E27FC236}">
                <a16:creationId xmlns:a16="http://schemas.microsoft.com/office/drawing/2014/main" id="{8D6ECDE6-90D8-3E43-BD4B-5F889B97DF9F}"/>
              </a:ext>
            </a:extLst>
          </p:cNvPr>
          <p:cNvSpPr/>
          <p:nvPr/>
        </p:nvSpPr>
        <p:spPr>
          <a:xfrm>
            <a:off x="2851623" y="6315700"/>
            <a:ext cx="7739619" cy="400110"/>
          </a:xfrm>
          <a:prstGeom prst="rect">
            <a:avLst/>
          </a:prstGeom>
        </p:spPr>
        <p:txBody>
          <a:bodyPr wrap="none">
            <a:spAutoFit/>
          </a:bodyPr>
          <a:lstStyle/>
          <a:p>
            <a:r>
              <a:rPr lang="en-US" sz="2000" dirty="0">
                <a:hlinkClick r:id="rId3"/>
              </a:rPr>
              <a:t>See this link for more on Yihui Xie’s motivation for making Knitr</a:t>
            </a:r>
            <a:endParaRPr lang="en-US" sz="2000" dirty="0"/>
          </a:p>
        </p:txBody>
      </p:sp>
      <p:sp>
        <p:nvSpPr>
          <p:cNvPr id="9" name="TextBox 8">
            <a:extLst>
              <a:ext uri="{FF2B5EF4-FFF2-40B4-BE49-F238E27FC236}">
                <a16:creationId xmlns:a16="http://schemas.microsoft.com/office/drawing/2014/main" id="{9553BDCD-2534-7146-B7B9-3F3D7606097A}"/>
              </a:ext>
            </a:extLst>
          </p:cNvPr>
          <p:cNvSpPr txBox="1"/>
          <p:nvPr/>
        </p:nvSpPr>
        <p:spPr>
          <a:xfrm>
            <a:off x="5182690" y="1503349"/>
            <a:ext cx="6580620" cy="4031873"/>
          </a:xfrm>
          <a:prstGeom prst="rect">
            <a:avLst/>
          </a:prstGeom>
          <a:noFill/>
        </p:spPr>
        <p:txBody>
          <a:bodyPr wrap="square" rtlCol="0">
            <a:spAutoFit/>
          </a:bodyPr>
          <a:lstStyle/>
          <a:p>
            <a:r>
              <a:rPr lang="en-US" sz="1600" dirty="0"/>
              <a:t>In early 2012 </a:t>
            </a:r>
            <a:r>
              <a:rPr lang="en-US" sz="1600" dirty="0" err="1"/>
              <a:t>Yihui</a:t>
            </a:r>
            <a:r>
              <a:rPr lang="en-US" sz="1600" dirty="0"/>
              <a:t> </a:t>
            </a:r>
            <a:r>
              <a:rPr lang="en-US" sz="1600" dirty="0" err="1"/>
              <a:t>Xie</a:t>
            </a:r>
            <a:r>
              <a:rPr lang="en-US" sz="1600" dirty="0"/>
              <a:t> got tired of using R’s available packages for </a:t>
            </a:r>
            <a:r>
              <a:rPr lang="en-US" sz="1600" dirty="0" err="1"/>
              <a:t>S</a:t>
            </a:r>
            <a:r>
              <a:rPr lang="en-US" sz="1600" i="1" dirty="0" err="1"/>
              <a:t>weave</a:t>
            </a:r>
            <a:r>
              <a:rPr lang="en-US" sz="1600" dirty="0"/>
              <a:t> (a literate programming engine to convert between document formats)</a:t>
            </a:r>
          </a:p>
          <a:p>
            <a:endParaRPr lang="en-US" sz="1600" dirty="0"/>
          </a:p>
          <a:p>
            <a:r>
              <a:rPr lang="en-US" sz="1600" dirty="0"/>
              <a:t>He wrote his </a:t>
            </a:r>
            <a:r>
              <a:rPr lang="en-US" sz="1600" i="1" dirty="0"/>
              <a:t>own</a:t>
            </a:r>
            <a:r>
              <a:rPr lang="en-US" sz="1600" dirty="0"/>
              <a:t> package called </a:t>
            </a:r>
            <a:r>
              <a:rPr lang="en-US" sz="1600" b="1" dirty="0" err="1"/>
              <a:t>knitr</a:t>
            </a:r>
            <a:r>
              <a:rPr lang="en-US" sz="1600" b="1" dirty="0"/>
              <a:t> </a:t>
            </a:r>
            <a:r>
              <a:rPr lang="en-US" sz="1600" dirty="0"/>
              <a:t>that introduced much of the R Markdown syntax that we know today</a:t>
            </a:r>
          </a:p>
          <a:p>
            <a:endParaRPr lang="en-US" sz="1600" b="1" dirty="0"/>
          </a:p>
          <a:p>
            <a:r>
              <a:rPr lang="en-US" sz="1600" dirty="0" err="1"/>
              <a:t>Xie</a:t>
            </a:r>
            <a:r>
              <a:rPr lang="en-US" sz="1600" dirty="0"/>
              <a:t> also liked the enhanced Markdown capabilities in John Gruber’s </a:t>
            </a:r>
            <a:r>
              <a:rPr lang="en-US" sz="1600" b="1" i="1" dirty="0" err="1"/>
              <a:t>Pandoc</a:t>
            </a:r>
            <a:r>
              <a:rPr lang="en-US" sz="1600" dirty="0"/>
              <a:t> package (</a:t>
            </a:r>
            <a:r>
              <a:rPr lang="en-US" sz="1600" dirty="0">
                <a:hlinkClick r:id="rId4"/>
              </a:rPr>
              <a:t>link to its manual</a:t>
            </a:r>
            <a:r>
              <a:rPr lang="en-US" sz="1600" dirty="0"/>
              <a:t>)</a:t>
            </a:r>
          </a:p>
          <a:p>
            <a:endParaRPr lang="en-US" sz="1600" dirty="0"/>
          </a:p>
          <a:p>
            <a:r>
              <a:rPr lang="en-US" sz="1600" dirty="0"/>
              <a:t>Along with J.J. Allaire and Garrett </a:t>
            </a:r>
            <a:r>
              <a:rPr lang="en-US" sz="1600" dirty="0" err="1"/>
              <a:t>Grolemund</a:t>
            </a:r>
            <a:r>
              <a:rPr lang="en-US" sz="1600" dirty="0"/>
              <a:t>, they combined </a:t>
            </a:r>
            <a:r>
              <a:rPr lang="en-US" sz="1600" i="1" dirty="0" err="1"/>
              <a:t>Pandoc</a:t>
            </a:r>
            <a:r>
              <a:rPr lang="en-US" sz="1600" dirty="0"/>
              <a:t> and </a:t>
            </a:r>
            <a:r>
              <a:rPr lang="en-US" sz="1600" i="1" dirty="0" err="1"/>
              <a:t>knitr</a:t>
            </a:r>
            <a:r>
              <a:rPr lang="en-US" sz="1600" dirty="0"/>
              <a:t> capabilities to create the </a:t>
            </a:r>
            <a:r>
              <a:rPr lang="en-US" sz="1600" i="1" dirty="0"/>
              <a:t>R Markdown </a:t>
            </a:r>
            <a:r>
              <a:rPr lang="en-US" sz="1600" dirty="0"/>
              <a:t>package to better-handle R-specific tables and formats</a:t>
            </a:r>
          </a:p>
          <a:p>
            <a:endParaRPr lang="en-US" sz="1600" dirty="0"/>
          </a:p>
          <a:p>
            <a:r>
              <a:rPr lang="en-US" sz="1600" b="1" i="1" dirty="0"/>
              <a:t>You will often see R Markdown and </a:t>
            </a:r>
            <a:r>
              <a:rPr lang="en-US" sz="1600" b="1" i="1" dirty="0" err="1"/>
              <a:t>knitr</a:t>
            </a:r>
            <a:r>
              <a:rPr lang="en-US" sz="1600" b="1" i="1" dirty="0"/>
              <a:t> mentioned together… this is why!</a:t>
            </a:r>
          </a:p>
        </p:txBody>
      </p:sp>
      <p:pic>
        <p:nvPicPr>
          <p:cNvPr id="10" name="Picture 9">
            <a:extLst>
              <a:ext uri="{FF2B5EF4-FFF2-40B4-BE49-F238E27FC236}">
                <a16:creationId xmlns:a16="http://schemas.microsoft.com/office/drawing/2014/main" id="{E7D20342-E1FC-FB46-94CB-5FA762403B2C}"/>
              </a:ext>
            </a:extLst>
          </p:cNvPr>
          <p:cNvPicPr>
            <a:picLocks noChangeAspect="1"/>
          </p:cNvPicPr>
          <p:nvPr/>
        </p:nvPicPr>
        <p:blipFill>
          <a:blip r:embed="rId5"/>
          <a:stretch>
            <a:fillRect/>
          </a:stretch>
        </p:blipFill>
        <p:spPr>
          <a:xfrm>
            <a:off x="2851623" y="1415570"/>
            <a:ext cx="2072369" cy="2404140"/>
          </a:xfrm>
          <a:prstGeom prst="rect">
            <a:avLst/>
          </a:prstGeom>
        </p:spPr>
      </p:pic>
      <p:pic>
        <p:nvPicPr>
          <p:cNvPr id="12" name="Picture 11">
            <a:extLst>
              <a:ext uri="{FF2B5EF4-FFF2-40B4-BE49-F238E27FC236}">
                <a16:creationId xmlns:a16="http://schemas.microsoft.com/office/drawing/2014/main" id="{3CC065B7-E43A-AD45-8563-D51E875B815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3" b="100000" l="418" r="100000"/>
                    </a14:imgEffect>
                  </a14:imgLayer>
                </a14:imgProps>
              </a:ext>
            </a:extLst>
          </a:blip>
          <a:stretch>
            <a:fillRect/>
          </a:stretch>
        </p:blipFill>
        <p:spPr>
          <a:xfrm>
            <a:off x="2868910" y="3809550"/>
            <a:ext cx="2066028" cy="2329134"/>
          </a:xfrm>
          <a:prstGeom prst="rect">
            <a:avLst/>
          </a:prstGeom>
        </p:spPr>
      </p:pic>
      <p:pic>
        <p:nvPicPr>
          <p:cNvPr id="5" name="Picture 4">
            <a:extLst>
              <a:ext uri="{FF2B5EF4-FFF2-40B4-BE49-F238E27FC236}">
                <a16:creationId xmlns:a16="http://schemas.microsoft.com/office/drawing/2014/main" id="{F581956D-2CDA-544C-BD27-FB9BA69E57BE}"/>
              </a:ext>
            </a:extLst>
          </p:cNvPr>
          <p:cNvPicPr>
            <a:picLocks noChangeAspect="1"/>
          </p:cNvPicPr>
          <p:nvPr/>
        </p:nvPicPr>
        <p:blipFill>
          <a:blip r:embed="rId8"/>
          <a:stretch>
            <a:fillRect/>
          </a:stretch>
        </p:blipFill>
        <p:spPr>
          <a:xfrm>
            <a:off x="6856261" y="5440058"/>
            <a:ext cx="3925104" cy="698626"/>
          </a:xfrm>
          <a:prstGeom prst="rect">
            <a:avLst/>
          </a:prstGeom>
        </p:spPr>
      </p:pic>
    </p:spTree>
    <p:extLst>
      <p:ext uri="{BB962C8B-B14F-4D97-AF65-F5344CB8AC3E}">
        <p14:creationId xmlns:p14="http://schemas.microsoft.com/office/powerpoint/2010/main" val="1060535414"/>
      </p:ext>
    </p:extLst>
  </p:cSld>
  <p:clrMapOvr>
    <a:masterClrMapping/>
  </p:clrMapOvr>
</p:sld>
</file>

<file path=ppt/theme/theme1.xml><?xml version="1.0" encoding="utf-8"?>
<a:theme xmlns:a="http://schemas.openxmlformats.org/drawingml/2006/main" name="Wisp">
  <a:themeElements>
    <a:clrScheme name="Custom 1">
      <a:dk1>
        <a:srgbClr val="000000"/>
      </a:dk1>
      <a:lt1>
        <a:srgbClr val="FFFFFF"/>
      </a:lt1>
      <a:dk2>
        <a:srgbClr val="766F54"/>
      </a:dk2>
      <a:lt2>
        <a:srgbClr val="E3EACF"/>
      </a:lt2>
      <a:accent1>
        <a:srgbClr val="D2232C"/>
      </a:accent1>
      <a:accent2>
        <a:srgbClr val="DE7E18"/>
      </a:accent2>
      <a:accent3>
        <a:srgbClr val="9F8351"/>
      </a:accent3>
      <a:accent4>
        <a:srgbClr val="728653"/>
      </a:accent4>
      <a:accent5>
        <a:srgbClr val="92AA4C"/>
      </a:accent5>
      <a:accent6>
        <a:srgbClr val="6AAC91"/>
      </a:accent6>
      <a:hlink>
        <a:srgbClr val="3A3CFB"/>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{85622AC4-EE83-B741-9D2B-7ED48478D228}tf10001069</Template>
  <TotalTime>9631</TotalTime>
  <Words>5248</Words>
  <Application>Microsoft Macintosh PowerPoint</Application>
  <PresentationFormat>Widescreen</PresentationFormat>
  <Paragraphs>598</Paragraphs>
  <Slides>61</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61</vt:i4>
      </vt:variant>
    </vt:vector>
  </HeadingPairs>
  <TitlesOfParts>
    <vt:vector size="69" baseType="lpstr">
      <vt:lpstr>Andale Mono</vt:lpstr>
      <vt:lpstr>Arial</vt:lpstr>
      <vt:lpstr>Calibri</vt:lpstr>
      <vt:lpstr>Century Gothic</vt:lpstr>
      <vt:lpstr>Consolas</vt:lpstr>
      <vt:lpstr>Courier New</vt:lpstr>
      <vt:lpstr>Wingdings 3</vt:lpstr>
      <vt:lpstr>Wisp</vt:lpstr>
      <vt:lpstr>Intro to R Markdown for Data Science</vt:lpstr>
      <vt:lpstr>PowerPoint Presentation</vt:lpstr>
      <vt:lpstr>So What is “Markdown?”</vt:lpstr>
      <vt:lpstr>Markdown Playtime!</vt:lpstr>
      <vt:lpstr>Basic Text</vt:lpstr>
      <vt:lpstr>Using # for Headers (Block-Level Elements)</vt:lpstr>
      <vt:lpstr>What if you want to literally write one of the special syntax characters?</vt:lpstr>
      <vt:lpstr>So where’s the                     ???</vt:lpstr>
      <vt:lpstr>First Some Background</vt:lpstr>
      <vt:lpstr>Supported Formats (at least some of them)</vt:lpstr>
      <vt:lpstr>Open up                    !</vt:lpstr>
      <vt:lpstr>Anatomy of an R Markdown File</vt:lpstr>
      <vt:lpstr>Anatomy of an R Markdown File</vt:lpstr>
      <vt:lpstr>Compiling an R Markdown File</vt:lpstr>
      <vt:lpstr>Compiling an R Markdown File</vt:lpstr>
      <vt:lpstr>Example Output Format: Notebook</vt:lpstr>
      <vt:lpstr>Example Output Format: PDF</vt:lpstr>
      <vt:lpstr>Example Output Format: Documents</vt:lpstr>
      <vt:lpstr>Example Output Format: Markdown</vt:lpstr>
      <vt:lpstr>Challenge: See if you can reproduce the following HTML file at right!</vt:lpstr>
      <vt:lpstr>Dealing with R Code</vt:lpstr>
      <vt:lpstr>Code Chunks vs Inline Code</vt:lpstr>
      <vt:lpstr>Code Chunks vs Inline Code</vt:lpstr>
      <vt:lpstr>Code Chunks vs Inline Code</vt:lpstr>
      <vt:lpstr>Code Chunks vs Inline Code</vt:lpstr>
      <vt:lpstr>Including Local Figures/Plots</vt:lpstr>
      <vt:lpstr>Making Code Reusable with “params”</vt:lpstr>
      <vt:lpstr>Adding Outline Links to a Document</vt:lpstr>
      <vt:lpstr>Outlines and Links</vt:lpstr>
      <vt:lpstr>Outlines and Links</vt:lpstr>
      <vt:lpstr>Outlines and Links</vt:lpstr>
      <vt:lpstr>Try it now! Make a simple .Rmd file with an outline linking to the following sections:  </vt:lpstr>
      <vt:lpstr>Printing Tables</vt:lpstr>
      <vt:lpstr>Printing your Data Frame /Matrix to an HTML Table</vt:lpstr>
      <vt:lpstr>Note LaTeX (PDF) Output Looks Different!</vt:lpstr>
      <vt:lpstr>kableExtra – Many more options!</vt:lpstr>
      <vt:lpstr>Table Challenge! </vt:lpstr>
      <vt:lpstr>Making Easy Dashboards with flexdashboard</vt:lpstr>
      <vt:lpstr>flexdashboard Overview</vt:lpstr>
      <vt:lpstr>Starting a new flexdashboard project</vt:lpstr>
      <vt:lpstr>Layout Basics</vt:lpstr>
      <vt:lpstr>Storyboard Output</vt:lpstr>
      <vt:lpstr>Lets look at a basic static and dynamic dashboard about dogs!       Looking at examples is the best way to learn flexdashboard! R-Studio provides many example!  Example Projects: https://rmarkdown.rstudio.com/flexdashboard/examples.html  Example Layouts: https://rmarkdown.rstudio.com/flexdashboard/layouts.html </vt:lpstr>
      <vt:lpstr>Flex Challenge:  Replace the Dashing Dogs with two animals you find interesting. Insert some interesting facts!      </vt:lpstr>
      <vt:lpstr>Languages other than R</vt:lpstr>
      <vt:lpstr>Using Other Languages!</vt:lpstr>
      <vt:lpstr>Example of Python and Ruby</vt:lpstr>
      <vt:lpstr>Passing R and Python Variables Back-and-Forth</vt:lpstr>
      <vt:lpstr>Making Advanced Plots</vt:lpstr>
      <vt:lpstr>Plotly</vt:lpstr>
      <vt:lpstr>Plotly 2D Example with Iris Data</vt:lpstr>
      <vt:lpstr>Interactive  Maps</vt:lpstr>
      <vt:lpstr>Saving Static Maps</vt:lpstr>
      <vt:lpstr>Map Challenge</vt:lpstr>
      <vt:lpstr>Next Steps: Publishing with R Markdown</vt:lpstr>
      <vt:lpstr>Local R Shiny</vt:lpstr>
      <vt:lpstr>Hosted R Shiny Apps</vt:lpstr>
      <vt:lpstr>Additional Ways to Publish</vt:lpstr>
      <vt:lpstr>Use R Markdown with GitHub</vt:lpstr>
      <vt:lpstr>Resources to Continue Learning</vt:lpstr>
      <vt:lpstr>Extra Challenge Dataset (or import your own!)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RMarkdown</dc:title>
  <dc:creator>Veltri, Daniel (NIH/NIAID) [C]</dc:creator>
  <cp:lastModifiedBy>Veltri, Daniel (NIH/NIAID) [E]</cp:lastModifiedBy>
  <cp:revision>219</cp:revision>
  <dcterms:created xsi:type="dcterms:W3CDTF">2019-08-22T13:42:47Z</dcterms:created>
  <dcterms:modified xsi:type="dcterms:W3CDTF">2021-03-26T14:15:15Z</dcterms:modified>
</cp:coreProperties>
</file>