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8"/>
  </p:notesMasterIdLst>
  <p:handoutMasterIdLst>
    <p:handoutMasterId r:id="rId9"/>
  </p:handoutMasterIdLst>
  <p:sldIdLst>
    <p:sldId id="419" r:id="rId5"/>
    <p:sldId id="424" r:id="rId6"/>
    <p:sldId id="47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D0908E3-052A-7C43-8115-0882970F362E}">
          <p14:sldIdLst>
            <p14:sldId id="419"/>
            <p14:sldId id="424"/>
            <p14:sldId id="47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F04B"/>
    <a:srgbClr val="FF9300"/>
    <a:srgbClr val="FFD579"/>
    <a:srgbClr val="EB8311"/>
    <a:srgbClr val="FD822D"/>
    <a:srgbClr val="2D7DB5"/>
    <a:srgbClr val="0B61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94"/>
    <p:restoredTop sz="92381"/>
  </p:normalViewPr>
  <p:slideViewPr>
    <p:cSldViewPr>
      <p:cViewPr varScale="1">
        <p:scale>
          <a:sx n="118" d="100"/>
          <a:sy n="118" d="100"/>
        </p:scale>
        <p:origin x="1256" y="1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102" d="100"/>
          <a:sy n="102" d="100"/>
        </p:scale>
        <p:origin x="-347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985C1D-71CD-40A7-90E6-2A509741901C}" type="datetimeFigureOut">
              <a:rPr lang="en-US" smtClean="0"/>
              <a:t>3/19/21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6FBB0C-A7D5-48D1-AD1E-99DDE6D15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788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9D1713-3CF6-4469-9746-34AB3FADFE84}" type="datetimeFigureOut">
              <a:rPr lang="en-US" smtClean="0"/>
              <a:pPr/>
              <a:t>3/19/21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68F494-0C48-417A-A877-0763ACB88C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08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68F494-0C48-417A-A877-0763ACB88C1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878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ctrTitle"/>
          </p:nvPr>
        </p:nvSpPr>
        <p:spPr bwMode="auto">
          <a:xfrm>
            <a:off x="1011936" y="1984248"/>
            <a:ext cx="8631936" cy="13716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3600" b="1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1011936" y="1371600"/>
            <a:ext cx="8631936" cy="457200"/>
          </a:xfrm>
        </p:spPr>
        <p:txBody>
          <a:bodyPr lIns="0" rIns="18288">
            <a:normAutofit/>
          </a:bodyPr>
          <a:lstStyle>
            <a:lvl1pPr marL="0" marR="45720" indent="0" algn="l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  <a:endParaRPr kumimoji="0"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011936" y="4416552"/>
            <a:ext cx="8631936" cy="457200"/>
          </a:xfrm>
        </p:spPr>
        <p:txBody>
          <a:bodyPr>
            <a:noAutofit/>
          </a:bodyPr>
          <a:lstStyle>
            <a:lvl1pPr>
              <a:buNone/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/>
          </p:nvPr>
        </p:nvSpPr>
        <p:spPr bwMode="gray">
          <a:xfrm>
            <a:off x="4876800" y="5943600"/>
            <a:ext cx="6912864" cy="301752"/>
          </a:xfrm>
        </p:spPr>
        <p:txBody>
          <a:bodyPr>
            <a:noAutofit/>
          </a:bodyPr>
          <a:lstStyle>
            <a:lvl1pPr>
              <a:buNone/>
              <a:defRPr sz="1800" b="1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5"/>
          </p:nvPr>
        </p:nvSpPr>
        <p:spPr bwMode="gray">
          <a:xfrm>
            <a:off x="4876800" y="6236208"/>
            <a:ext cx="6912864" cy="539496"/>
          </a:xfrm>
        </p:spPr>
        <p:txBody>
          <a:bodyPr>
            <a:noAutofit/>
          </a:bodyPr>
          <a:lstStyle>
            <a:lvl1pPr>
              <a:buNone/>
              <a:defRPr sz="1400" b="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6013864"/>
            <a:ext cx="2974855" cy="5730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8402" y="3333750"/>
            <a:ext cx="902209" cy="21642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041" y="533401"/>
            <a:ext cx="6354619" cy="2743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1371600"/>
            <a:ext cx="1219200" cy="45720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371600"/>
            <a:ext cx="8331200" cy="45720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5576B-7F3C-4840-ADD7-A9DF1158E3A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5576B-7F3C-4840-ADD7-A9DF1158E3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0235576B-7F3C-4840-ADD7-A9DF1158E3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936" y="1984248"/>
            <a:ext cx="8631936" cy="1371600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3600" b="1" cap="none" baseline="0" dirty="0">
                <a:ln w="635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936" y="3429000"/>
            <a:ext cx="8631936" cy="1371600"/>
          </a:xfrm>
        </p:spPr>
        <p:txBody>
          <a:bodyPr lIns="0" rIns="0" anchor="t"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9606" y="4203193"/>
            <a:ext cx="902209" cy="21642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5448"/>
            <a:ext cx="100584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527048"/>
            <a:ext cx="4876800" cy="4416552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84800" y="1527048"/>
            <a:ext cx="4876800" cy="4416552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5576B-7F3C-4840-ADD7-A9DF1158E3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5448"/>
            <a:ext cx="10058400" cy="9144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447800"/>
            <a:ext cx="4876800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388864" y="1452310"/>
            <a:ext cx="4876800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04800" y="2107152"/>
            <a:ext cx="4876800" cy="3836448"/>
          </a:xfrm>
        </p:spPr>
        <p:txBody>
          <a:bodyPr tIns="0"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88864" y="2107152"/>
            <a:ext cx="4876800" cy="3836448"/>
          </a:xfrm>
        </p:spPr>
        <p:txBody>
          <a:bodyPr tIns="0"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5576B-7F3C-4840-ADD7-A9DF1158E3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5448"/>
            <a:ext cx="10058400" cy="9144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3200" b="1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5576B-7F3C-4840-ADD7-A9DF1158E3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5576B-7F3C-4840-ADD7-A9DF1158E3A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38688" y="6419088"/>
            <a:ext cx="1219200" cy="384048"/>
          </a:xfrm>
        </p:spPr>
        <p:txBody>
          <a:bodyPr/>
          <a:lstStyle/>
          <a:p>
            <a:fld id="{0235576B-7F3C-4840-ADD7-A9DF1158E3A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9606" y="4203193"/>
            <a:ext cx="902209" cy="2164274"/>
          </a:xfrm>
          <a:prstGeom prst="rect">
            <a:avLst/>
          </a:prstGeom>
        </p:spPr>
      </p:pic>
      <p:sp>
        <p:nvSpPr>
          <p:cNvPr id="11" name="Content Placeholder 3"/>
          <p:cNvSpPr>
            <a:spLocks noGrp="1"/>
          </p:cNvSpPr>
          <p:nvPr>
            <p:ph sz="half" idx="1"/>
          </p:nvPr>
        </p:nvSpPr>
        <p:spPr>
          <a:xfrm>
            <a:off x="4165600" y="594360"/>
            <a:ext cx="6299200" cy="5349240"/>
          </a:xfrm>
        </p:spPr>
        <p:txBody>
          <a:bodyPr tIns="0"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304800" y="5905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400" b="1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2"/>
          </p:nvPr>
        </p:nvSpPr>
        <p:spPr>
          <a:xfrm>
            <a:off x="304800" y="1752601"/>
            <a:ext cx="3657600" cy="4207213"/>
          </a:xfrm>
        </p:spPr>
        <p:txBody>
          <a:bodyPr lIns="18288" rIns="18288">
            <a:normAutofit/>
          </a:bodyPr>
          <a:lstStyle>
            <a:lvl1pPr marL="0" indent="0" algn="l">
              <a:buNone/>
              <a:defRPr sz="20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5576B-7F3C-4840-ADD7-A9DF1158E3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" y="1427"/>
            <a:ext cx="12186928" cy="6855147"/>
          </a:xfrm>
          <a:prstGeom prst="rect">
            <a:avLst/>
          </a:prstGeom>
        </p:spPr>
      </p:pic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304800" y="155448"/>
            <a:ext cx="10058400" cy="9144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304800" y="1527048"/>
            <a:ext cx="10058400" cy="4416552"/>
          </a:xfrm>
          <a:prstGeom prst="rect">
            <a:avLst/>
          </a:prstGeom>
        </p:spPr>
        <p:txBody>
          <a:bodyPr vert="horz" lIns="0" tIns="0" rIns="0" bIns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  <a:endParaRPr kumimoji="0"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838688" y="6419088"/>
            <a:ext cx="1219200" cy="384048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 eaLnBrk="1" latinLnBrk="0" hangingPunct="1">
              <a:defRPr kumimoji="0" sz="1200">
                <a:solidFill>
                  <a:schemeClr val="bg1"/>
                </a:solidFill>
              </a:defRPr>
            </a:lvl1pPr>
          </a:lstStyle>
          <a:p>
            <a:fld id="{0235576B-7F3C-4840-ADD7-A9DF1158E3A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9606" y="4203193"/>
            <a:ext cx="902209" cy="216427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  <p:sldLayoutId id="2147483670" r:id="rId9"/>
    <p:sldLayoutId id="2147483671" r:id="rId10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b="1" kern="1200">
          <a:ln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Wingdings" pitchFamily="2" charset="2"/>
        <a:buChar char="§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5613" indent="-227013" algn="l" rtl="0" eaLnBrk="1" latinLnBrk="0" hangingPunct="1">
        <a:spcBef>
          <a:spcPct val="20000"/>
        </a:spcBef>
        <a:buClr>
          <a:schemeClr val="tx2"/>
        </a:buClr>
        <a:buSzPct val="100000"/>
        <a:buFont typeface="Arial" pitchFamily="34" charset="0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Arial" pitchFamily="34" charset="0"/>
        <a:buChar char="–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rtl="0" eaLnBrk="1" latinLnBrk="0" hangingPunct="1">
        <a:spcBef>
          <a:spcPct val="20000"/>
        </a:spcBef>
        <a:buClr>
          <a:schemeClr val="accent2"/>
        </a:buClr>
        <a:buSzPct val="100000"/>
        <a:buFont typeface="Wingdings" pitchFamily="2" charset="2"/>
        <a:buChar char="§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44588" indent="-230188" algn="l" rtl="0" eaLnBrk="1" latinLnBrk="0" hangingPunct="1">
        <a:spcBef>
          <a:spcPct val="20000"/>
        </a:spcBef>
        <a:buClr>
          <a:schemeClr val="accent2"/>
        </a:buClr>
        <a:buSzPct val="100000"/>
        <a:buFont typeface="Arial" pitchFamily="34" charset="0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bioinformatics@niaid.nih.gov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82952" y="2365248"/>
            <a:ext cx="5337048" cy="1139952"/>
          </a:xfrm>
        </p:spPr>
        <p:txBody>
          <a:bodyPr>
            <a:normAutofit/>
          </a:bodyPr>
          <a:lstStyle/>
          <a:p>
            <a:r>
              <a:rPr lang="en-US" sz="3200" dirty="0"/>
              <a:t>Bash Scripting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2286000" y="4953000"/>
            <a:ext cx="6473952" cy="457200"/>
          </a:xfrm>
        </p:spPr>
        <p:txBody>
          <a:bodyPr/>
          <a:lstStyle/>
          <a:p>
            <a:r>
              <a:rPr lang="en-US" sz="1400" dirty="0"/>
              <a:t>15 March 2021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2286000" y="4114800"/>
            <a:ext cx="5184648" cy="838200"/>
          </a:xfrm>
        </p:spPr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Amitava</a:t>
            </a:r>
            <a:r>
              <a:rPr lang="en-US" dirty="0">
                <a:solidFill>
                  <a:schemeClr val="tx1"/>
                </a:solidFill>
              </a:rPr>
              <a:t> Roy</a:t>
            </a:r>
          </a:p>
          <a:p>
            <a:r>
              <a:rPr lang="en-US" sz="1200" dirty="0">
                <a:solidFill>
                  <a:schemeClr val="tx1"/>
                </a:solidFill>
              </a:rPr>
              <a:t>Bioinformatics and Computational Biosciences Branch</a:t>
            </a:r>
          </a:p>
          <a:p>
            <a:r>
              <a:rPr lang="en-US" sz="1200" dirty="0">
                <a:solidFill>
                  <a:schemeClr val="tx1"/>
                </a:solidFill>
              </a:rPr>
              <a:t>Office of Cyber Infrastructure and Computational Biology</a:t>
            </a:r>
          </a:p>
        </p:txBody>
      </p:sp>
    </p:spTree>
    <p:extLst>
      <p:ext uri="{BB962C8B-B14F-4D97-AF65-F5344CB8AC3E}">
        <p14:creationId xmlns:p14="http://schemas.microsoft.com/office/powerpoint/2010/main" val="1674732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895D2-F1F6-2E49-B9C2-697F2C0C4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Instructor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37FF54-41E6-3A4B-859A-1574CE7DFB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3800" y="1906524"/>
            <a:ext cx="6914002" cy="3044952"/>
          </a:xfrm>
        </p:spPr>
        <p:txBody>
          <a:bodyPr/>
          <a:lstStyle/>
          <a:p>
            <a:r>
              <a:rPr lang="en-US" dirty="0"/>
              <a:t>Bioinformatics and Computational Biosciences Branch (BCBB), NIAID</a:t>
            </a:r>
          </a:p>
          <a:p>
            <a:r>
              <a:rPr lang="en-US" dirty="0"/>
              <a:t>National Institutes of Health, Bethesda, MD USA</a:t>
            </a:r>
          </a:p>
          <a:p>
            <a:r>
              <a:rPr lang="en-US" dirty="0"/>
              <a:t>Contact our team:</a:t>
            </a:r>
          </a:p>
          <a:p>
            <a:pPr lvl="1"/>
            <a:r>
              <a:rPr lang="en-US" dirty="0"/>
              <a:t>Email: </a:t>
            </a:r>
            <a:r>
              <a:rPr lang="en-US" dirty="0">
                <a:hlinkClick r:id="rId2"/>
              </a:rPr>
              <a:t>bioinformatics@niaid.nih.gov</a:t>
            </a:r>
            <a:endParaRPr lang="en-US" dirty="0"/>
          </a:p>
          <a:p>
            <a:pPr lvl="1"/>
            <a:r>
              <a:rPr lang="en-US" dirty="0"/>
              <a:t>Instructor: </a:t>
            </a:r>
            <a:r>
              <a:rPr lang="en-US" dirty="0" err="1"/>
              <a:t>amitava.roy@nih.gov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DF2F39-804C-764A-90BD-629EBCDE1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5576B-7F3C-4840-ADD7-A9DF1158E3A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3095422-EF8E-EF49-AA28-9194EBCB0D27}"/>
              </a:ext>
            </a:extLst>
          </p:cNvPr>
          <p:cNvSpPr txBox="1">
            <a:spLocks/>
          </p:cNvSpPr>
          <p:nvPr/>
        </p:nvSpPr>
        <p:spPr>
          <a:xfrm>
            <a:off x="457200" y="1906524"/>
            <a:ext cx="3352800" cy="3044952"/>
          </a:xfrm>
          <a:prstGeom prst="rect">
            <a:avLst/>
          </a:prstGeom>
        </p:spPr>
        <p:txBody>
          <a:bodyPr vert="horz" lIns="0" tIns="0" rIns="0" bIns="0">
            <a:normAutofit/>
          </a:bodyPr>
          <a:lstStyle>
            <a:lvl1pPr marL="2286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Wingdings" pitchFamily="2" charset="2"/>
              <a:buChar char="§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5613" indent="-227013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Arial" pitchFamily="34" charset="0"/>
              <a:buChar char="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Arial" pitchFamily="34" charset="0"/>
              <a:buChar char="–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100000"/>
              <a:buFont typeface="Wingdings" pitchFamily="2" charset="2"/>
              <a:buChar char="§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4588" indent="-2301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100000"/>
              <a:buFont typeface="Arial" pitchFamily="34" charset="0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err="1"/>
              <a:t>Amitava</a:t>
            </a:r>
            <a:r>
              <a:rPr lang="en-US" sz="1800" dirty="0"/>
              <a:t> Roy, PhD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/>
              <a:t>Computational Structural Biology Specialist</a:t>
            </a:r>
          </a:p>
        </p:txBody>
      </p:sp>
    </p:spTree>
    <p:extLst>
      <p:ext uri="{BB962C8B-B14F-4D97-AF65-F5344CB8AC3E}">
        <p14:creationId xmlns:p14="http://schemas.microsoft.com/office/powerpoint/2010/main" val="1418152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9EEE2-89E3-DA41-9F9D-7AE526BDE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Scripting with bash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DC6343-86BE-1C41-9AFF-DEA4AEC1F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5576B-7F3C-4840-ADD7-A9DF1158E3A5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A5539C3-7BC4-AA48-9C8A-ABD9CFB8908C}"/>
              </a:ext>
            </a:extLst>
          </p:cNvPr>
          <p:cNvSpPr/>
          <p:nvPr/>
        </p:nvSpPr>
        <p:spPr>
          <a:xfrm>
            <a:off x="304800" y="6019800"/>
            <a:ext cx="2514600" cy="682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9A3708-EB4D-DC48-BB79-10EDA4D67046}"/>
              </a:ext>
            </a:extLst>
          </p:cNvPr>
          <p:cNvSpPr txBox="1"/>
          <p:nvPr/>
        </p:nvSpPr>
        <p:spPr>
          <a:xfrm>
            <a:off x="457200" y="1295400"/>
            <a:ext cx="10287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b="1" dirty="0"/>
              <a:t>Part II to cover: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for loop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Function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https://</a:t>
            </a:r>
            <a:r>
              <a:rPr lang="en-US" dirty="0" err="1"/>
              <a:t>nih.box.com</a:t>
            </a:r>
            <a:r>
              <a:rPr lang="en-US" dirty="0"/>
              <a:t>/s/5j37jyrhzwnzdwahmiz4m4nqtqtgo4dk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Files needed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bash_scripting_19_March_2021.sh(pdf)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bash_script_project_1.sh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Additional files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while_loop.sh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until_loop.sh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Intro_to_</a:t>
            </a:r>
            <a:r>
              <a:rPr lang="en-US" err="1"/>
              <a:t>scripting</a:t>
            </a:r>
            <a:r>
              <a:rPr lang="en-US"/>
              <a:t>_19_March_2021.pptx(pdf)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3665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IAIDBrandedPPT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39AA3741B4804E9C39F4B85F9F7789" ma:contentTypeVersion="2" ma:contentTypeDescription="Create a new document." ma:contentTypeScope="" ma:versionID="1665dd5b99352ec0686571143c772908">
  <xsd:schema xmlns:xsd="http://www.w3.org/2001/XMLSchema" xmlns:xs="http://www.w3.org/2001/XMLSchema" xmlns:p="http://schemas.microsoft.com/office/2006/metadata/properties" xmlns:ns2="be8b5f6b-700e-45dc-b8a5-de2c80a67e35" targetNamespace="http://schemas.microsoft.com/office/2006/metadata/properties" ma:root="true" ma:fieldsID="2fe0c34ff02bebfc67ebe7d0d9334808" ns2:_="">
    <xsd:import namespace="be8b5f6b-700e-45dc-b8a5-de2c80a67e35"/>
    <xsd:element name="properties">
      <xsd:complexType>
        <xsd:sequence>
          <xsd:element name="documentManagement">
            <xsd:complexType>
              <xsd:all>
                <xsd:element ref="ns2:Description0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8b5f6b-700e-45dc-b8a5-de2c80a67e35" elementFormDefault="qualified">
    <xsd:import namespace="http://schemas.microsoft.com/office/2006/documentManagement/types"/>
    <xsd:import namespace="http://schemas.microsoft.com/office/infopath/2007/PartnerControls"/>
    <xsd:element name="Description0" ma:index="8" nillable="true" ma:displayName="Description" ma:internalName="Description0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scription0 xmlns="be8b5f6b-700e-45dc-b8a5-de2c80a67e35">Standard BCBB Overview slides with new NIH/NIAID branding</Description0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8AEA97-6D4B-4B38-84DE-FB3AB915E4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e8b5f6b-700e-45dc-b8a5-de2c80a67e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3955999-F0ED-437E-AABF-6A6F33529ABB}">
  <ds:schemaRefs>
    <ds:schemaRef ds:uri="be8b5f6b-700e-45dc-b8a5-de2c80a67e35"/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F9C6930-BED2-42B9-A3F9-E2DCB8D665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30069</TotalTime>
  <Words>147</Words>
  <Application>Microsoft Macintosh PowerPoint</Application>
  <PresentationFormat>Widescreen</PresentationFormat>
  <Paragraphs>33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Wingdings</vt:lpstr>
      <vt:lpstr>Wingdings 2</vt:lpstr>
      <vt:lpstr>NIAIDBrandedPPT</vt:lpstr>
      <vt:lpstr>Bash Scripting</vt:lpstr>
      <vt:lpstr>Today’s Instructor</vt:lpstr>
      <vt:lpstr>Scripting with bash</vt:lpstr>
    </vt:vector>
  </TitlesOfParts>
  <Company>NIAID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BCBB Overview Template</dc:title>
  <dc:creator>cfabry</dc:creator>
  <cp:lastModifiedBy>Roy, Amitava (NIH/NIAID) [C]</cp:lastModifiedBy>
  <cp:revision>1014</cp:revision>
  <cp:lastPrinted>2018-08-30T16:07:18Z</cp:lastPrinted>
  <dcterms:created xsi:type="dcterms:W3CDTF">2013-02-06T17:17:57Z</dcterms:created>
  <dcterms:modified xsi:type="dcterms:W3CDTF">2021-03-19T06:25:20Z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d_Signature">
    <vt:bool>false</vt:bool>
  </property>
  <property fmtid="{D5CDD505-2E9C-101B-9397-08002B2CF9AE}" pid="3" name="xd_ProgID">
    <vt:lpwstr/>
  </property>
  <property fmtid="{D5CDD505-2E9C-101B-9397-08002B2CF9AE}" pid="4" name="ContentTypeId">
    <vt:lpwstr>0x0101004839AA3741B4804E9C39F4B85F9F7789</vt:lpwstr>
  </property>
  <property fmtid="{D5CDD505-2E9C-101B-9397-08002B2CF9AE}" pid="5" name="TemplateUrl">
    <vt:lpwstr/>
  </property>
</Properties>
</file>